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notesMasterIdLst>
    <p:notesMasterId r:id="rId15"/>
  </p:notesMasterIdLst>
  <p:sldIdLst>
    <p:sldId id="256" r:id="rId2"/>
    <p:sldId id="268" r:id="rId3"/>
    <p:sldId id="279" r:id="rId4"/>
    <p:sldId id="263" r:id="rId5"/>
    <p:sldId id="270" r:id="rId6"/>
    <p:sldId id="269" r:id="rId7"/>
    <p:sldId id="271" r:id="rId8"/>
    <p:sldId id="273" r:id="rId9"/>
    <p:sldId id="274" r:id="rId10"/>
    <p:sldId id="276" r:id="rId11"/>
    <p:sldId id="277" r:id="rId12"/>
    <p:sldId id="278" r:id="rId13"/>
    <p:sldId id="28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43815"/>
    <a:srgbClr val="612110"/>
    <a:srgbClr val="FFFFFF"/>
    <a:srgbClr val="DADFD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4" d="100"/>
          <a:sy n="64" d="100"/>
        </p:scale>
        <p:origin x="876" y="6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jpeg>
</file>

<file path=ppt/media/image10.png>
</file>

<file path=ppt/media/image11.jpg>
</file>

<file path=ppt/media/image12.png>
</file>

<file path=ppt/media/image13.jpg>
</file>

<file path=ppt/media/image14.PNG>
</file>

<file path=ppt/media/image15.jp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E508FD-1FF0-479E-B1C3-4CB1B45310DD}" type="datetimeFigureOut">
              <a:rPr lang="en-US" smtClean="0"/>
              <a:t>10/25/2020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E73550-EBAF-4A18-98EC-C3DAC2D69BC5}" type="slidenum">
              <a:rPr lang="en-US" smtClean="0"/>
              <a:t>‹#›</a:t>
            </a:fld>
            <a:endParaRPr lang="en-US"/>
          </a:p>
        </p:txBody>
      </p:sp>
    </p:spTree>
    <p:extLst>
      <p:ext uri="{BB962C8B-B14F-4D97-AF65-F5344CB8AC3E}">
        <p14:creationId xmlns:p14="http://schemas.microsoft.com/office/powerpoint/2010/main" val="36069286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E73550-EBAF-4A18-98EC-C3DAC2D69BC5}" type="slidenum">
              <a:rPr lang="en-US" smtClean="0"/>
              <a:t>7</a:t>
            </a:fld>
            <a:endParaRPr lang="en-US"/>
          </a:p>
        </p:txBody>
      </p:sp>
    </p:spTree>
    <p:extLst>
      <p:ext uri="{BB962C8B-B14F-4D97-AF65-F5344CB8AC3E}">
        <p14:creationId xmlns:p14="http://schemas.microsoft.com/office/powerpoint/2010/main" val="4203590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387F963-DE33-434A-8416-076235097004}" type="datetimeFigureOut">
              <a:rPr lang="en-US" smtClean="0"/>
              <a:t>10/25/2020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0ABD80-2994-4D00-AF03-5728E004AFB9}" type="slidenum">
              <a:rPr lang="en-US" smtClean="0"/>
              <a:t>‹#›</a:t>
            </a:fld>
            <a:endParaRPr lang="en-US"/>
          </a:p>
        </p:txBody>
      </p:sp>
    </p:spTree>
    <p:extLst>
      <p:ext uri="{BB962C8B-B14F-4D97-AF65-F5344CB8AC3E}">
        <p14:creationId xmlns:p14="http://schemas.microsoft.com/office/powerpoint/2010/main" val="27784741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387F963-DE33-434A-8416-076235097004}" type="datetimeFigureOut">
              <a:rPr lang="en-US" smtClean="0"/>
              <a:t>10/25/2020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0ABD80-2994-4D00-AF03-5728E004AFB9}" type="slidenum">
              <a:rPr lang="en-US" smtClean="0"/>
              <a:t>‹#›</a:t>
            </a:fld>
            <a:endParaRPr lang="en-US"/>
          </a:p>
        </p:txBody>
      </p:sp>
    </p:spTree>
    <p:extLst>
      <p:ext uri="{BB962C8B-B14F-4D97-AF65-F5344CB8AC3E}">
        <p14:creationId xmlns:p14="http://schemas.microsoft.com/office/powerpoint/2010/main" val="6091014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387F963-DE33-434A-8416-076235097004}" type="datetimeFigureOut">
              <a:rPr lang="en-US" smtClean="0"/>
              <a:t>10/25/2020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0ABD80-2994-4D00-AF03-5728E004AFB9}" type="slidenum">
              <a:rPr lang="en-US" smtClean="0"/>
              <a:t>‹#›</a:t>
            </a:fld>
            <a:endParaRPr lang="en-US"/>
          </a:p>
        </p:txBody>
      </p:sp>
    </p:spTree>
    <p:extLst>
      <p:ext uri="{BB962C8B-B14F-4D97-AF65-F5344CB8AC3E}">
        <p14:creationId xmlns:p14="http://schemas.microsoft.com/office/powerpoint/2010/main" val="42384494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385828"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387F963-DE33-434A-8416-076235097004}" type="datetimeFigureOut">
              <a:rPr lang="en-US" smtClean="0"/>
              <a:t>10/25/2020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0ABD80-2994-4D00-AF03-5728E004AFB9}" type="slidenum">
              <a:rPr lang="en-US" smtClean="0"/>
              <a:t>‹#›</a:t>
            </a:fld>
            <a:endParaRPr lang="en-US"/>
          </a:p>
        </p:txBody>
      </p:sp>
      <p:sp>
        <p:nvSpPr>
          <p:cNvPr id="11" name="TextBox 10"/>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6836047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87F963-DE33-434A-8416-076235097004}" type="datetimeFigureOut">
              <a:rPr lang="en-US" smtClean="0"/>
              <a:t>10/25/2020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0ABD80-2994-4D00-AF03-5728E004AFB9}" type="slidenum">
              <a:rPr lang="en-US" smtClean="0"/>
              <a:t>‹#›</a:t>
            </a:fld>
            <a:endParaRPr lang="en-US"/>
          </a:p>
        </p:txBody>
      </p:sp>
    </p:spTree>
    <p:extLst>
      <p:ext uri="{BB962C8B-B14F-4D97-AF65-F5344CB8AC3E}">
        <p14:creationId xmlns:p14="http://schemas.microsoft.com/office/powerpoint/2010/main" val="23981509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387F963-DE33-434A-8416-076235097004}" type="datetimeFigureOut">
              <a:rPr lang="en-US" smtClean="0"/>
              <a:t>10/25/2020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0ABD80-2994-4D00-AF03-5728E004AFB9}" type="slidenum">
              <a:rPr lang="en-US" smtClean="0"/>
              <a:t>‹#›</a:t>
            </a:fld>
            <a:endParaRPr lang="en-US"/>
          </a:p>
        </p:txBody>
      </p:sp>
    </p:spTree>
    <p:extLst>
      <p:ext uri="{BB962C8B-B14F-4D97-AF65-F5344CB8AC3E}">
        <p14:creationId xmlns:p14="http://schemas.microsoft.com/office/powerpoint/2010/main" val="35484433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387F963-DE33-434A-8416-076235097004}" type="datetimeFigureOut">
              <a:rPr lang="en-US" smtClean="0"/>
              <a:t>10/25/2020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0ABD80-2994-4D00-AF03-5728E004AFB9}" type="slidenum">
              <a:rPr lang="en-US" smtClean="0"/>
              <a:t>‹#›</a:t>
            </a:fld>
            <a:endParaRPr lang="en-US"/>
          </a:p>
        </p:txBody>
      </p:sp>
    </p:spTree>
    <p:extLst>
      <p:ext uri="{BB962C8B-B14F-4D97-AF65-F5344CB8AC3E}">
        <p14:creationId xmlns:p14="http://schemas.microsoft.com/office/powerpoint/2010/main" val="11738931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387F963-DE33-434A-8416-076235097004}" type="datetimeFigureOut">
              <a:rPr lang="en-US" smtClean="0"/>
              <a:t>10/25/2020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0ABD80-2994-4D00-AF03-5728E004AFB9}" type="slidenum">
              <a:rPr lang="en-US" smtClean="0"/>
              <a:t>‹#›</a:t>
            </a:fld>
            <a:endParaRPr lang="en-US"/>
          </a:p>
        </p:txBody>
      </p:sp>
    </p:spTree>
    <p:extLst>
      <p:ext uri="{BB962C8B-B14F-4D97-AF65-F5344CB8AC3E}">
        <p14:creationId xmlns:p14="http://schemas.microsoft.com/office/powerpoint/2010/main" val="40856988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387F963-DE33-434A-8416-076235097004}" type="datetimeFigureOut">
              <a:rPr lang="en-US" smtClean="0"/>
              <a:t>10/25/2020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0ABD80-2994-4D00-AF03-5728E004AFB9}" type="slidenum">
              <a:rPr lang="en-US" smtClean="0"/>
              <a:t>‹#›</a:t>
            </a:fld>
            <a:endParaRPr lang="en-US"/>
          </a:p>
        </p:txBody>
      </p:sp>
    </p:spTree>
    <p:extLst>
      <p:ext uri="{BB962C8B-B14F-4D97-AF65-F5344CB8AC3E}">
        <p14:creationId xmlns:p14="http://schemas.microsoft.com/office/powerpoint/2010/main" val="25858909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387F963-DE33-434A-8416-076235097004}" type="datetimeFigureOut">
              <a:rPr lang="en-US" smtClean="0"/>
              <a:t>10/25/2020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0ABD80-2994-4D00-AF03-5728E004AFB9}" type="slidenum">
              <a:rPr lang="en-US" smtClean="0"/>
              <a:t>‹#›</a:t>
            </a:fld>
            <a:endParaRPr lang="en-US"/>
          </a:p>
        </p:txBody>
      </p:sp>
    </p:spTree>
    <p:extLst>
      <p:ext uri="{BB962C8B-B14F-4D97-AF65-F5344CB8AC3E}">
        <p14:creationId xmlns:p14="http://schemas.microsoft.com/office/powerpoint/2010/main" val="42200480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87F963-DE33-434A-8416-076235097004}" type="datetimeFigureOut">
              <a:rPr lang="en-US" smtClean="0"/>
              <a:t>10/25/2020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0ABD80-2994-4D00-AF03-5728E004AFB9}" type="slidenum">
              <a:rPr lang="en-US" smtClean="0"/>
              <a:t>‹#›</a:t>
            </a:fld>
            <a:endParaRPr lang="en-US"/>
          </a:p>
        </p:txBody>
      </p:sp>
    </p:spTree>
    <p:extLst>
      <p:ext uri="{BB962C8B-B14F-4D97-AF65-F5344CB8AC3E}">
        <p14:creationId xmlns:p14="http://schemas.microsoft.com/office/powerpoint/2010/main" val="31282791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387F963-DE33-434A-8416-076235097004}" type="datetimeFigureOut">
              <a:rPr lang="en-US" smtClean="0"/>
              <a:t>10/25/2020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0ABD80-2994-4D00-AF03-5728E004AFB9}" type="slidenum">
              <a:rPr lang="en-US" smtClean="0"/>
              <a:t>‹#›</a:t>
            </a:fld>
            <a:endParaRPr lang="en-US"/>
          </a:p>
        </p:txBody>
      </p:sp>
    </p:spTree>
    <p:extLst>
      <p:ext uri="{BB962C8B-B14F-4D97-AF65-F5344CB8AC3E}">
        <p14:creationId xmlns:p14="http://schemas.microsoft.com/office/powerpoint/2010/main" val="14087661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387F963-DE33-434A-8416-076235097004}" type="datetimeFigureOut">
              <a:rPr lang="en-US" smtClean="0"/>
              <a:t>10/25/2020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50ABD80-2994-4D00-AF03-5728E004AFB9}" type="slidenum">
              <a:rPr lang="en-US" smtClean="0"/>
              <a:t>‹#›</a:t>
            </a:fld>
            <a:endParaRPr lang="en-US"/>
          </a:p>
        </p:txBody>
      </p:sp>
    </p:spTree>
    <p:extLst>
      <p:ext uri="{BB962C8B-B14F-4D97-AF65-F5344CB8AC3E}">
        <p14:creationId xmlns:p14="http://schemas.microsoft.com/office/powerpoint/2010/main" val="4693935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3387F963-DE33-434A-8416-076235097004}" type="datetimeFigureOut">
              <a:rPr lang="en-US" smtClean="0"/>
              <a:t>10/25/2020</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B50ABD80-2994-4D00-AF03-5728E004AFB9}" type="slidenum">
              <a:rPr lang="en-US" smtClean="0"/>
              <a:t>‹#›</a:t>
            </a:fld>
            <a:endParaRPr lang="en-US"/>
          </a:p>
        </p:txBody>
      </p:sp>
    </p:spTree>
    <p:extLst>
      <p:ext uri="{BB962C8B-B14F-4D97-AF65-F5344CB8AC3E}">
        <p14:creationId xmlns:p14="http://schemas.microsoft.com/office/powerpoint/2010/main" val="13328136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3387F963-DE33-434A-8416-076235097004}" type="datetimeFigureOut">
              <a:rPr lang="en-US" smtClean="0"/>
              <a:t>10/25/2020</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B50ABD80-2994-4D00-AF03-5728E004AFB9}" type="slidenum">
              <a:rPr lang="en-US" smtClean="0"/>
              <a:t>‹#›</a:t>
            </a:fld>
            <a:endParaRPr lang="en-US"/>
          </a:p>
        </p:txBody>
      </p:sp>
    </p:spTree>
    <p:extLst>
      <p:ext uri="{BB962C8B-B14F-4D97-AF65-F5344CB8AC3E}">
        <p14:creationId xmlns:p14="http://schemas.microsoft.com/office/powerpoint/2010/main" val="19758580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3387F963-DE33-434A-8416-076235097004}" type="datetimeFigureOut">
              <a:rPr lang="en-US" smtClean="0"/>
              <a:t>10/25/2020</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B50ABD80-2994-4D00-AF03-5728E004AFB9}" type="slidenum">
              <a:rPr lang="en-US" smtClean="0"/>
              <a:t>‹#›</a:t>
            </a:fld>
            <a:endParaRPr lang="en-US"/>
          </a:p>
        </p:txBody>
      </p:sp>
    </p:spTree>
    <p:extLst>
      <p:ext uri="{BB962C8B-B14F-4D97-AF65-F5344CB8AC3E}">
        <p14:creationId xmlns:p14="http://schemas.microsoft.com/office/powerpoint/2010/main" val="23826227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387F963-DE33-434A-8416-076235097004}" type="datetimeFigureOut">
              <a:rPr lang="en-US" smtClean="0"/>
              <a:t>10/25/2020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0ABD80-2994-4D00-AF03-5728E004AFB9}" type="slidenum">
              <a:rPr lang="en-US" smtClean="0"/>
              <a:t>‹#›</a:t>
            </a:fld>
            <a:endParaRPr lang="en-US"/>
          </a:p>
        </p:txBody>
      </p:sp>
    </p:spTree>
    <p:extLst>
      <p:ext uri="{BB962C8B-B14F-4D97-AF65-F5344CB8AC3E}">
        <p14:creationId xmlns:p14="http://schemas.microsoft.com/office/powerpoint/2010/main" val="30740324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3387F963-DE33-434A-8416-076235097004}" type="datetimeFigureOut">
              <a:rPr lang="en-US" smtClean="0"/>
              <a:t>10/25/2020</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B50ABD80-2994-4D00-AF03-5728E004AFB9}" type="slidenum">
              <a:rPr lang="en-US" smtClean="0"/>
              <a:t>‹#›</a:t>
            </a:fld>
            <a:endParaRPr lang="en-US"/>
          </a:p>
        </p:txBody>
      </p:sp>
    </p:spTree>
    <p:extLst>
      <p:ext uri="{BB962C8B-B14F-4D97-AF65-F5344CB8AC3E}">
        <p14:creationId xmlns:p14="http://schemas.microsoft.com/office/powerpoint/2010/main" val="2709643130"/>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slideLayout" Target="../slideLayouts/slideLayout1.xml"/><Relationship Id="rId7" Type="http://schemas.openxmlformats.org/officeDocument/2006/relationships/image" Target="../media/image21.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9.png"/><Relationship Id="rId5" Type="http://schemas.openxmlformats.org/officeDocument/2006/relationships/image" Target="../media/image7.png"/><Relationship Id="rId4" Type="http://schemas.openxmlformats.org/officeDocument/2006/relationships/image" Target="../media/image8.png"/><Relationship Id="rId9" Type="http://schemas.openxmlformats.org/officeDocument/2006/relationships/image" Target="../media/image23.png"/></Relationships>
</file>

<file path=ppt/slides/_rels/slide1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1.xml"/><Relationship Id="rId7" Type="http://schemas.openxmlformats.org/officeDocument/2006/relationships/image" Target="../media/image23.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8.png"/><Relationship Id="rId9"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7.png"/><Relationship Id="rId5" Type="http://schemas.openxmlformats.org/officeDocument/2006/relationships/image" Target="../media/image9.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9.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9.png"/><Relationship Id="rId5" Type="http://schemas.openxmlformats.org/officeDocument/2006/relationships/image" Target="../media/image7.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13" Type="http://schemas.openxmlformats.org/officeDocument/2006/relationships/image" Target="../media/image17.PNG"/><Relationship Id="rId3" Type="http://schemas.openxmlformats.org/officeDocument/2006/relationships/slideLayout" Target="../slideLayouts/slideLayout1.xml"/><Relationship Id="rId7" Type="http://schemas.openxmlformats.org/officeDocument/2006/relationships/image" Target="../media/image11.jpg"/><Relationship Id="rId12" Type="http://schemas.openxmlformats.org/officeDocument/2006/relationships/image" Target="../media/image16.jpg"/><Relationship Id="rId2" Type="http://schemas.openxmlformats.org/officeDocument/2006/relationships/audio" Target="../media/media4.m4a"/><Relationship Id="rId1" Type="http://schemas.microsoft.com/office/2007/relationships/media" Target="../media/media4.m4a"/><Relationship Id="rId6" Type="http://schemas.microsoft.com/office/2007/relationships/hdphoto" Target="../media/hdphoto1.wdp"/><Relationship Id="rId11" Type="http://schemas.openxmlformats.org/officeDocument/2006/relationships/image" Target="../media/image15.jpg"/><Relationship Id="rId5" Type="http://schemas.openxmlformats.org/officeDocument/2006/relationships/image" Target="../media/image10.png"/><Relationship Id="rId1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jpg"/><Relationship Id="rId1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9.png"/><Relationship Id="rId5" Type="http://schemas.openxmlformats.org/officeDocument/2006/relationships/image" Target="../media/image7.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9.png"/><Relationship Id="rId5" Type="http://schemas.openxmlformats.org/officeDocument/2006/relationships/image" Target="../media/image7.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1.xml"/><Relationship Id="rId7" Type="http://schemas.openxmlformats.org/officeDocument/2006/relationships/image" Target="../media/image9.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8.png"/><Relationship Id="rId5" Type="http://schemas.openxmlformats.org/officeDocument/2006/relationships/image" Target="../media/image8.png"/><Relationship Id="rId4"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7.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9.png"/><Relationship Id="rId5" Type="http://schemas.openxmlformats.org/officeDocument/2006/relationships/image" Target="../media/image1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7.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9.png"/><Relationship Id="rId5" Type="http://schemas.openxmlformats.org/officeDocument/2006/relationships/image" Target="../media/image20.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C7755BB3-839E-4F9E-9998-D0F0A6A7D3BE}"/>
              </a:ext>
            </a:extLst>
          </p:cNvPr>
          <p:cNvSpPr/>
          <p:nvPr/>
        </p:nvSpPr>
        <p:spPr>
          <a:xfrm>
            <a:off x="-119921" y="-179882"/>
            <a:ext cx="12456826" cy="27596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EB67798-9F8A-42C7-8AA2-63F1E97E2E18}"/>
              </a:ext>
            </a:extLst>
          </p:cNvPr>
          <p:cNvSpPr/>
          <p:nvPr/>
        </p:nvSpPr>
        <p:spPr>
          <a:xfrm>
            <a:off x="1079214" y="1334125"/>
            <a:ext cx="929391" cy="1111538"/>
          </a:xfrm>
          <a:prstGeom prst="rect">
            <a:avLst/>
          </a:prstGeom>
          <a:solidFill>
            <a:srgbClr val="C4381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ubtitle 2">
            <a:extLst>
              <a:ext uri="{FF2B5EF4-FFF2-40B4-BE49-F238E27FC236}">
                <a16:creationId xmlns:a16="http://schemas.microsoft.com/office/drawing/2014/main" id="{C521E574-0040-4371-B545-ADCBCD09B8D9}"/>
              </a:ext>
            </a:extLst>
          </p:cNvPr>
          <p:cNvSpPr>
            <a:spLocks noGrp="1"/>
          </p:cNvSpPr>
          <p:nvPr>
            <p:ph type="subTitle" idx="1"/>
          </p:nvPr>
        </p:nvSpPr>
        <p:spPr>
          <a:xfrm>
            <a:off x="1079214" y="4777380"/>
            <a:ext cx="5618811" cy="626808"/>
          </a:xfrm>
        </p:spPr>
        <p:txBody>
          <a:bodyPr>
            <a:normAutofit/>
          </a:bodyPr>
          <a:lstStyle/>
          <a:p>
            <a:r>
              <a:rPr lang="en-US" sz="2800" spc="300" dirty="0">
                <a:solidFill>
                  <a:schemeClr val="bg1"/>
                </a:solidFill>
                <a:effectLst>
                  <a:outerShdw blurRad="38100" dist="38100" dir="2700000" algn="tl">
                    <a:srgbClr val="000000">
                      <a:alpha val="43137"/>
                    </a:srgbClr>
                  </a:outerShdw>
                </a:effectLst>
              </a:rPr>
              <a:t>By Shenica r. Graham</a:t>
            </a:r>
          </a:p>
        </p:txBody>
      </p:sp>
      <p:sp>
        <p:nvSpPr>
          <p:cNvPr id="17" name="Title 1">
            <a:extLst>
              <a:ext uri="{FF2B5EF4-FFF2-40B4-BE49-F238E27FC236}">
                <a16:creationId xmlns:a16="http://schemas.microsoft.com/office/drawing/2014/main" id="{8CC7F81F-7554-4D1A-A480-184C076BFBF8}"/>
              </a:ext>
            </a:extLst>
          </p:cNvPr>
          <p:cNvSpPr txBox="1">
            <a:spLocks/>
          </p:cNvSpPr>
          <p:nvPr/>
        </p:nvSpPr>
        <p:spPr>
          <a:xfrm>
            <a:off x="1194139" y="2579739"/>
            <a:ext cx="9026574" cy="1006240"/>
          </a:xfrm>
          <a:prstGeom prst="rect">
            <a:avLst/>
          </a:prstGeom>
        </p:spPr>
        <p:txBody>
          <a:bodyPr vert="horz" lIns="91440" tIns="45720" rIns="91440" bIns="45720" rtlCol="0" anchor="b">
            <a:no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bg1"/>
                </a:solidFill>
                <a:effectLst>
                  <a:outerShdw blurRad="38100" dist="38100" dir="2700000" algn="tl">
                    <a:srgbClr val="000000">
                      <a:alpha val="43137"/>
                    </a:srgbClr>
                  </a:outerShdw>
                </a:effectLst>
              </a:rPr>
              <a:t>Project Demo</a:t>
            </a:r>
          </a:p>
        </p:txBody>
      </p:sp>
      <p:sp>
        <p:nvSpPr>
          <p:cNvPr id="19" name="TextBox 18">
            <a:extLst>
              <a:ext uri="{FF2B5EF4-FFF2-40B4-BE49-F238E27FC236}">
                <a16:creationId xmlns:a16="http://schemas.microsoft.com/office/drawing/2014/main" id="{57216A64-D4AC-4FE7-81D8-DD667AFE4E8E}"/>
              </a:ext>
            </a:extLst>
          </p:cNvPr>
          <p:cNvSpPr txBox="1"/>
          <p:nvPr/>
        </p:nvSpPr>
        <p:spPr>
          <a:xfrm>
            <a:off x="1094205" y="5347006"/>
            <a:ext cx="9383842" cy="830997"/>
          </a:xfrm>
          <a:prstGeom prst="rect">
            <a:avLst/>
          </a:prstGeom>
          <a:noFill/>
        </p:spPr>
        <p:txBody>
          <a:bodyPr wrap="square" rtlCol="0">
            <a:spAutoFit/>
          </a:bodyPr>
          <a:lstStyle/>
          <a:p>
            <a:r>
              <a:rPr lang="en-US" sz="2400" dirty="0">
                <a:solidFill>
                  <a:schemeClr val="bg1">
                    <a:lumMod val="65000"/>
                    <a:lumOff val="35000"/>
                  </a:schemeClr>
                </a:solidFill>
              </a:rPr>
              <a:t>Lambda School Student, WEBPT23</a:t>
            </a:r>
          </a:p>
          <a:p>
            <a:r>
              <a:rPr lang="en-US" sz="2400" dirty="0">
                <a:solidFill>
                  <a:schemeClr val="bg1">
                    <a:lumMod val="65000"/>
                    <a:lumOff val="35000"/>
                  </a:schemeClr>
                </a:solidFill>
              </a:rPr>
              <a:t>WEB Unit 1 Build,  October 24, 2020</a:t>
            </a:r>
          </a:p>
        </p:txBody>
      </p:sp>
      <p:sp>
        <p:nvSpPr>
          <p:cNvPr id="20" name="Title 1">
            <a:extLst>
              <a:ext uri="{FF2B5EF4-FFF2-40B4-BE49-F238E27FC236}">
                <a16:creationId xmlns:a16="http://schemas.microsoft.com/office/drawing/2014/main" id="{5F09A290-271D-479B-B9F6-799411E44126}"/>
              </a:ext>
            </a:extLst>
          </p:cNvPr>
          <p:cNvSpPr>
            <a:spLocks noGrp="1"/>
          </p:cNvSpPr>
          <p:nvPr>
            <p:ph type="ctrTitle"/>
          </p:nvPr>
        </p:nvSpPr>
        <p:spPr>
          <a:xfrm>
            <a:off x="1194139" y="1453812"/>
            <a:ext cx="9283908" cy="1006240"/>
          </a:xfrm>
        </p:spPr>
        <p:txBody>
          <a:bodyPr/>
          <a:lstStyle/>
          <a:p>
            <a:r>
              <a:rPr lang="en-US" b="1" dirty="0">
                <a:solidFill>
                  <a:schemeClr val="bg1">
                    <a:lumMod val="95000"/>
                    <a:lumOff val="5000"/>
                  </a:schemeClr>
                </a:solidFill>
                <a:effectLst>
                  <a:outerShdw blurRad="38100" dist="38100" dir="2700000" algn="tl">
                    <a:srgbClr val="000000">
                      <a:alpha val="43137"/>
                    </a:srgbClr>
                  </a:outerShdw>
                </a:effectLst>
              </a:rPr>
              <a:t>K</a:t>
            </a:r>
            <a:r>
              <a:rPr lang="en-US" b="1" dirty="0">
                <a:effectLst>
                  <a:outerShdw blurRad="38100" dist="38100" dir="2700000" algn="tl">
                    <a:srgbClr val="000000">
                      <a:alpha val="43137"/>
                    </a:srgbClr>
                  </a:outerShdw>
                </a:effectLst>
              </a:rPr>
              <a:t> ickstarter Success</a:t>
            </a:r>
          </a:p>
        </p:txBody>
      </p:sp>
      <p:pic>
        <p:nvPicPr>
          <p:cNvPr id="21" name="Picture 20" descr="Icon&#10;&#10;Description automatically generated">
            <a:extLst>
              <a:ext uri="{FF2B5EF4-FFF2-40B4-BE49-F238E27FC236}">
                <a16:creationId xmlns:a16="http://schemas.microsoft.com/office/drawing/2014/main" id="{24FEE5A0-2C3D-474A-AF0B-A67DBE1402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23202" y="1435189"/>
            <a:ext cx="939540" cy="835147"/>
          </a:xfrm>
          <a:prstGeom prst="rect">
            <a:avLst/>
          </a:prstGeom>
        </p:spPr>
      </p:pic>
      <p:pic>
        <p:nvPicPr>
          <p:cNvPr id="30" name="Audio 29">
            <a:hlinkClick r:id="" action="ppaction://media"/>
            <a:extLst>
              <a:ext uri="{FF2B5EF4-FFF2-40B4-BE49-F238E27FC236}">
                <a16:creationId xmlns:a16="http://schemas.microsoft.com/office/drawing/2014/main" id="{CA9BCE4E-9224-41CE-A500-D5452260A42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028111778"/>
      </p:ext>
    </p:extLst>
  </p:cSld>
  <p:clrMapOvr>
    <a:masterClrMapping/>
  </p:clrMapOvr>
  <mc:AlternateContent xmlns:mc="http://schemas.openxmlformats.org/markup-compatibility/2006" xmlns:p14="http://schemas.microsoft.com/office/powerpoint/2010/main">
    <mc:Choice Requires="p14">
      <p:transition spd="slow" p14:dur="2000" advTm="6449"/>
    </mc:Choice>
    <mc:Fallback xmlns="">
      <p:transition spd="slow" advTm="64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9FD83D83-0CDF-4D0D-B70B-E82036D6A239}"/>
              </a:ext>
            </a:extLst>
          </p:cNvPr>
          <p:cNvPicPr>
            <a:picLocks noChangeAspect="1"/>
          </p:cNvPicPr>
          <p:nvPr/>
        </p:nvPicPr>
        <p:blipFill rotWithShape="1">
          <a:blip r:embed="rId4">
            <a:extLst>
              <a:ext uri="{28A0092B-C50C-407E-A947-70E740481C1C}">
                <a14:useLocalDpi xmlns:a14="http://schemas.microsoft.com/office/drawing/2010/main" val="0"/>
              </a:ext>
            </a:extLst>
          </a:blip>
          <a:srcRect l="49656"/>
          <a:stretch/>
        </p:blipFill>
        <p:spPr>
          <a:xfrm flipV="1">
            <a:off x="1" y="6113973"/>
            <a:ext cx="12192000" cy="767966"/>
          </a:xfrm>
          <a:prstGeom prst="rect">
            <a:avLst/>
          </a:prstGeom>
        </p:spPr>
      </p:pic>
      <p:pic>
        <p:nvPicPr>
          <p:cNvPr id="16" name="Picture 15">
            <a:extLst>
              <a:ext uri="{FF2B5EF4-FFF2-40B4-BE49-F238E27FC236}">
                <a16:creationId xmlns:a16="http://schemas.microsoft.com/office/drawing/2014/main" id="{D8B21D7E-D44A-404B-8C30-C44D606C1AD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0" y="0"/>
            <a:ext cx="6993629" cy="767966"/>
          </a:xfrm>
          <a:prstGeom prst="rect">
            <a:avLst/>
          </a:prstGeom>
        </p:spPr>
      </p:pic>
      <p:pic>
        <p:nvPicPr>
          <p:cNvPr id="17" name="Picture 16">
            <a:extLst>
              <a:ext uri="{FF2B5EF4-FFF2-40B4-BE49-F238E27FC236}">
                <a16:creationId xmlns:a16="http://schemas.microsoft.com/office/drawing/2014/main" id="{F1B11599-7FB4-420B-A5CD-D80BEBAC3E86}"/>
              </a:ext>
            </a:extLst>
          </p:cNvPr>
          <p:cNvPicPr>
            <a:picLocks noChangeAspect="1"/>
          </p:cNvPicPr>
          <p:nvPr/>
        </p:nvPicPr>
        <p:blipFill rotWithShape="1">
          <a:blip r:embed="rId4">
            <a:extLst>
              <a:ext uri="{28A0092B-C50C-407E-A947-70E740481C1C}">
                <a14:useLocalDpi xmlns:a14="http://schemas.microsoft.com/office/drawing/2010/main" val="0"/>
              </a:ext>
            </a:extLst>
          </a:blip>
          <a:srcRect l="49656"/>
          <a:stretch/>
        </p:blipFill>
        <p:spPr>
          <a:xfrm>
            <a:off x="6429613" y="3288"/>
            <a:ext cx="5762387" cy="767966"/>
          </a:xfrm>
          <a:prstGeom prst="rect">
            <a:avLst/>
          </a:prstGeom>
        </p:spPr>
      </p:pic>
      <p:sp>
        <p:nvSpPr>
          <p:cNvPr id="4" name="Title 1">
            <a:extLst>
              <a:ext uri="{FF2B5EF4-FFF2-40B4-BE49-F238E27FC236}">
                <a16:creationId xmlns:a16="http://schemas.microsoft.com/office/drawing/2014/main" id="{9BE058A8-8675-4B67-B5D9-33F204963990}"/>
              </a:ext>
            </a:extLst>
          </p:cNvPr>
          <p:cNvSpPr txBox="1">
            <a:spLocks/>
          </p:cNvSpPr>
          <p:nvPr/>
        </p:nvSpPr>
        <p:spPr>
          <a:xfrm>
            <a:off x="6429613" y="954028"/>
            <a:ext cx="5387955" cy="1369447"/>
          </a:xfrm>
          <a:prstGeom prst="rect">
            <a:avLst/>
          </a:prstGeom>
        </p:spPr>
        <p:txBody>
          <a:bodyPr vert="horz" lIns="91440" tIns="45720" rIns="91440" bIns="45720" rtlCol="0" anchor="b">
            <a:no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r>
              <a:rPr lang="en-US" sz="4800" dirty="0">
                <a:solidFill>
                  <a:schemeClr val="bg1"/>
                </a:solidFill>
                <a:effectLst>
                  <a:outerShdw blurRad="38100" dist="38100" dir="2700000" algn="tl">
                    <a:srgbClr val="000000">
                      <a:alpha val="43137"/>
                    </a:srgbClr>
                  </a:outerShdw>
                </a:effectLst>
              </a:rPr>
              <a:t>The </a:t>
            </a:r>
            <a:r>
              <a:rPr lang="en-US" sz="4800" b="1" dirty="0">
                <a:solidFill>
                  <a:srgbClr val="C43815"/>
                </a:solidFill>
                <a:effectLst>
                  <a:outerShdw blurRad="38100" dist="38100" dir="2700000" algn="tl">
                    <a:srgbClr val="000000">
                      <a:alpha val="43137"/>
                    </a:srgbClr>
                  </a:outerShdw>
                </a:effectLst>
              </a:rPr>
              <a:t>W</a:t>
            </a:r>
            <a:r>
              <a:rPr lang="en-US" sz="4800" dirty="0">
                <a:solidFill>
                  <a:schemeClr val="bg1"/>
                </a:solidFill>
                <a:effectLst>
                  <a:outerShdw blurRad="38100" dist="38100" dir="2700000" algn="tl">
                    <a:srgbClr val="000000">
                      <a:alpha val="43137"/>
                    </a:srgbClr>
                  </a:outerShdw>
                </a:effectLst>
              </a:rPr>
              <a:t>ebsite: Responsiveness</a:t>
            </a:r>
          </a:p>
        </p:txBody>
      </p:sp>
      <p:sp>
        <p:nvSpPr>
          <p:cNvPr id="52" name="Subtitle 2">
            <a:extLst>
              <a:ext uri="{FF2B5EF4-FFF2-40B4-BE49-F238E27FC236}">
                <a16:creationId xmlns:a16="http://schemas.microsoft.com/office/drawing/2014/main" id="{94BAAF29-168A-47C1-87B8-7861BDF41334}"/>
              </a:ext>
            </a:extLst>
          </p:cNvPr>
          <p:cNvSpPr>
            <a:spLocks noGrp="1"/>
          </p:cNvSpPr>
          <p:nvPr>
            <p:ph type="subTitle" idx="1"/>
          </p:nvPr>
        </p:nvSpPr>
        <p:spPr>
          <a:xfrm>
            <a:off x="7989757" y="6520722"/>
            <a:ext cx="4160222" cy="304009"/>
          </a:xfrm>
        </p:spPr>
        <p:txBody>
          <a:bodyPr>
            <a:normAutofit fontScale="92500" lnSpcReduction="20000"/>
          </a:bodyPr>
          <a:lstStyle/>
          <a:p>
            <a:pPr algn="r"/>
            <a:r>
              <a:rPr lang="en-US" sz="1800" spc="300" dirty="0">
                <a:solidFill>
                  <a:schemeClr val="bg1">
                    <a:lumMod val="65000"/>
                    <a:lumOff val="35000"/>
                  </a:schemeClr>
                </a:solidFill>
                <a:effectLst>
                  <a:outerShdw blurRad="38100" dist="38100" dir="2700000" algn="tl">
                    <a:srgbClr val="000000">
                      <a:alpha val="43137"/>
                    </a:srgbClr>
                  </a:outerShdw>
                </a:effectLst>
              </a:rPr>
              <a:t>By Shenica r. Graham</a:t>
            </a:r>
          </a:p>
        </p:txBody>
      </p:sp>
      <p:sp>
        <p:nvSpPr>
          <p:cNvPr id="2" name="Subtitle 2">
            <a:extLst>
              <a:ext uri="{FF2B5EF4-FFF2-40B4-BE49-F238E27FC236}">
                <a16:creationId xmlns:a16="http://schemas.microsoft.com/office/drawing/2014/main" id="{DD23B3AD-B7D4-4885-AEE9-200D838702C0}"/>
              </a:ext>
            </a:extLst>
          </p:cNvPr>
          <p:cNvSpPr txBox="1">
            <a:spLocks/>
          </p:cNvSpPr>
          <p:nvPr/>
        </p:nvSpPr>
        <p:spPr>
          <a:xfrm>
            <a:off x="5959763" y="2506249"/>
            <a:ext cx="6034861" cy="3611012"/>
          </a:xfrm>
          <a:prstGeom prst="rect">
            <a:avLst/>
          </a:prstGeom>
        </p:spPr>
        <p:txBody>
          <a:bodyPr vert="horz" lIns="91440" tIns="45720" rIns="91440" bIns="45720" rtlCol="0" anchor="t">
            <a:normAutofit fontScale="92500"/>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marL="457200" indent="-457200">
              <a:lnSpc>
                <a:spcPct val="120000"/>
              </a:lnSpc>
              <a:buClr>
                <a:srgbClr val="C43815"/>
              </a:buClr>
              <a:buFont typeface="Wingdings" panose="05000000000000000000" pitchFamily="2" charset="2"/>
              <a:buChar char="ü"/>
            </a:pPr>
            <a:r>
              <a:rPr lang="en-US" sz="2400" cap="none" dirty="0">
                <a:solidFill>
                  <a:schemeClr val="bg1"/>
                </a:solidFill>
                <a:effectLst>
                  <a:outerShdw blurRad="38100" dist="38100" dir="2700000" algn="tl">
                    <a:srgbClr val="000000">
                      <a:alpha val="43137"/>
                    </a:srgbClr>
                  </a:outerShdw>
                </a:effectLst>
              </a:rPr>
              <a:t>Responsive at desktop (1024px), tablet (800px), and mobile (500) breakpoints</a:t>
            </a:r>
          </a:p>
          <a:p>
            <a:pPr marL="457200" indent="-457200">
              <a:lnSpc>
                <a:spcPct val="120000"/>
              </a:lnSpc>
              <a:buClr>
                <a:srgbClr val="C43815"/>
              </a:buClr>
              <a:buFont typeface="Wingdings" panose="05000000000000000000" pitchFamily="2" charset="2"/>
              <a:buChar char="ü"/>
            </a:pPr>
            <a:r>
              <a:rPr lang="en-US" sz="2400" cap="none" dirty="0">
                <a:solidFill>
                  <a:schemeClr val="bg1"/>
                </a:solidFill>
                <a:effectLst>
                  <a:outerShdw blurRad="38100" dist="38100" dir="2700000" algn="tl">
                    <a:srgbClr val="000000">
                      <a:alpha val="43137"/>
                    </a:srgbClr>
                  </a:outerShdw>
                </a:effectLst>
              </a:rPr>
              <a:t>Site is appealing between breakpoints due to scalable units.</a:t>
            </a:r>
          </a:p>
          <a:p>
            <a:pPr marL="457200" indent="-457200">
              <a:lnSpc>
                <a:spcPct val="120000"/>
              </a:lnSpc>
              <a:buClr>
                <a:srgbClr val="C43815"/>
              </a:buClr>
              <a:buFont typeface="Wingdings" panose="05000000000000000000" pitchFamily="2" charset="2"/>
              <a:buChar char="ü"/>
            </a:pPr>
            <a:r>
              <a:rPr lang="en-US" sz="2400" cap="none" dirty="0">
                <a:solidFill>
                  <a:schemeClr val="bg1"/>
                </a:solidFill>
                <a:effectLst>
                  <a:outerShdw blurRad="38100" dist="38100" dir="2700000" algn="tl">
                    <a:srgbClr val="000000">
                      <a:alpha val="43137"/>
                    </a:srgbClr>
                  </a:outerShdw>
                </a:effectLst>
              </a:rPr>
              <a:t>Media queries added at additional breakpoints if site looks abnormal </a:t>
            </a:r>
          </a:p>
          <a:p>
            <a:pPr marL="457200" indent="-457200">
              <a:lnSpc>
                <a:spcPct val="120000"/>
              </a:lnSpc>
              <a:buClr>
                <a:srgbClr val="C43815"/>
              </a:buClr>
              <a:buFont typeface="Wingdings" panose="05000000000000000000" pitchFamily="2" charset="2"/>
              <a:buChar char="ü"/>
            </a:pPr>
            <a:r>
              <a:rPr lang="en-US" sz="2400" cap="none" dirty="0">
                <a:solidFill>
                  <a:schemeClr val="bg1"/>
                </a:solidFill>
                <a:effectLst>
                  <a:outerShdw blurRad="38100" dist="38100" dir="2700000" algn="tl">
                    <a:srgbClr val="000000">
                      <a:alpha val="43137"/>
                    </a:srgbClr>
                  </a:outerShdw>
                </a:effectLst>
              </a:rPr>
              <a:t>Images optimized for fast loading </a:t>
            </a:r>
          </a:p>
        </p:txBody>
      </p:sp>
      <p:pic>
        <p:nvPicPr>
          <p:cNvPr id="3" name="Audio 2">
            <a:hlinkClick r:id="" action="ppaction://media"/>
            <a:extLst>
              <a:ext uri="{FF2B5EF4-FFF2-40B4-BE49-F238E27FC236}">
                <a16:creationId xmlns:a16="http://schemas.microsoft.com/office/drawing/2014/main" id="{7D99DDD8-61DB-4CB3-9D08-F5857E42684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pic>
        <p:nvPicPr>
          <p:cNvPr id="5" name="Picture 4">
            <a:extLst>
              <a:ext uri="{FF2B5EF4-FFF2-40B4-BE49-F238E27FC236}">
                <a16:creationId xmlns:a16="http://schemas.microsoft.com/office/drawing/2014/main" id="{BD16F31B-B8A4-44A3-B80B-4A8B8D4EE45E}"/>
              </a:ext>
            </a:extLst>
          </p:cNvPr>
          <p:cNvPicPr>
            <a:picLocks noChangeAspect="1"/>
          </p:cNvPicPr>
          <p:nvPr/>
        </p:nvPicPr>
        <p:blipFill rotWithShape="1">
          <a:blip r:embed="rId6"/>
          <a:srcRect t="59820" b="-14810"/>
          <a:stretch/>
        </p:blipFill>
        <p:spPr>
          <a:xfrm>
            <a:off x="1169" y="442792"/>
            <a:ext cx="5761219" cy="422418"/>
          </a:xfrm>
          <a:prstGeom prst="rect">
            <a:avLst/>
          </a:prstGeom>
        </p:spPr>
      </p:pic>
      <p:grpSp>
        <p:nvGrpSpPr>
          <p:cNvPr id="15" name="Group 14">
            <a:extLst>
              <a:ext uri="{FF2B5EF4-FFF2-40B4-BE49-F238E27FC236}">
                <a16:creationId xmlns:a16="http://schemas.microsoft.com/office/drawing/2014/main" id="{C7296331-6CA5-4803-8A53-F508D49C9ACB}"/>
              </a:ext>
            </a:extLst>
          </p:cNvPr>
          <p:cNvGrpSpPr/>
          <p:nvPr/>
        </p:nvGrpSpPr>
        <p:grpSpPr>
          <a:xfrm>
            <a:off x="197376" y="903352"/>
            <a:ext cx="5565012" cy="5304577"/>
            <a:chOff x="5788707" y="1019331"/>
            <a:chExt cx="6096000" cy="5658551"/>
          </a:xfrm>
        </p:grpSpPr>
        <p:pic>
          <p:nvPicPr>
            <p:cNvPr id="18" name="Picture 17">
              <a:extLst>
                <a:ext uri="{FF2B5EF4-FFF2-40B4-BE49-F238E27FC236}">
                  <a16:creationId xmlns:a16="http://schemas.microsoft.com/office/drawing/2014/main" id="{C05EC62F-23CB-472D-8867-F4FF260D3883}"/>
                </a:ext>
              </a:extLst>
            </p:cNvPr>
            <p:cNvPicPr>
              <a:picLocks noChangeAspect="1"/>
            </p:cNvPicPr>
            <p:nvPr/>
          </p:nvPicPr>
          <p:blipFill rotWithShape="1">
            <a:blip r:embed="rId7"/>
            <a:srcRect t="9380" r="1885" b="5989"/>
            <a:stretch/>
          </p:blipFill>
          <p:spPr>
            <a:xfrm>
              <a:off x="5788707" y="1019331"/>
              <a:ext cx="6096000" cy="2956331"/>
            </a:xfrm>
            <a:prstGeom prst="rect">
              <a:avLst/>
            </a:prstGeom>
          </p:spPr>
          <p:style>
            <a:lnRef idx="0">
              <a:schemeClr val="dk1"/>
            </a:lnRef>
            <a:fillRef idx="3">
              <a:schemeClr val="dk1"/>
            </a:fillRef>
            <a:effectRef idx="3">
              <a:schemeClr val="dk1"/>
            </a:effectRef>
            <a:fontRef idx="minor">
              <a:schemeClr val="lt1"/>
            </a:fontRef>
          </p:style>
        </p:pic>
        <p:grpSp>
          <p:nvGrpSpPr>
            <p:cNvPr id="20" name="Group 19">
              <a:extLst>
                <a:ext uri="{FF2B5EF4-FFF2-40B4-BE49-F238E27FC236}">
                  <a16:creationId xmlns:a16="http://schemas.microsoft.com/office/drawing/2014/main" id="{0025561F-9D4B-48DB-9623-695FBF25A858}"/>
                </a:ext>
              </a:extLst>
            </p:cNvPr>
            <p:cNvGrpSpPr/>
            <p:nvPr/>
          </p:nvGrpSpPr>
          <p:grpSpPr>
            <a:xfrm>
              <a:off x="5788707" y="4205007"/>
              <a:ext cx="6096000" cy="2472875"/>
              <a:chOff x="4557010" y="4261433"/>
              <a:chExt cx="7327696" cy="2986074"/>
            </a:xfrm>
          </p:grpSpPr>
          <p:pic>
            <p:nvPicPr>
              <p:cNvPr id="21" name="Picture 20">
                <a:extLst>
                  <a:ext uri="{FF2B5EF4-FFF2-40B4-BE49-F238E27FC236}">
                    <a16:creationId xmlns:a16="http://schemas.microsoft.com/office/drawing/2014/main" id="{22A42B2C-99CD-4A77-B5EA-B3447D67DEFB}"/>
                  </a:ext>
                </a:extLst>
              </p:cNvPr>
              <p:cNvPicPr>
                <a:picLocks noChangeAspect="1"/>
              </p:cNvPicPr>
              <p:nvPr/>
            </p:nvPicPr>
            <p:blipFill rotWithShape="1">
              <a:blip r:embed="rId8"/>
              <a:srcRect t="9379" r="31271" b="13343"/>
              <a:stretch/>
            </p:blipFill>
            <p:spPr>
              <a:xfrm>
                <a:off x="4557010" y="4261433"/>
                <a:ext cx="4723661" cy="2986074"/>
              </a:xfrm>
              <a:prstGeom prst="rect">
                <a:avLst/>
              </a:prstGeom>
            </p:spPr>
            <p:style>
              <a:lnRef idx="0">
                <a:schemeClr val="dk1"/>
              </a:lnRef>
              <a:fillRef idx="3">
                <a:schemeClr val="dk1"/>
              </a:fillRef>
              <a:effectRef idx="3">
                <a:schemeClr val="dk1"/>
              </a:effectRef>
              <a:fontRef idx="minor">
                <a:schemeClr val="lt1"/>
              </a:fontRef>
            </p:style>
          </p:pic>
          <p:pic>
            <p:nvPicPr>
              <p:cNvPr id="22" name="Picture 21">
                <a:extLst>
                  <a:ext uri="{FF2B5EF4-FFF2-40B4-BE49-F238E27FC236}">
                    <a16:creationId xmlns:a16="http://schemas.microsoft.com/office/drawing/2014/main" id="{25EE5A84-FC5D-4449-8F65-0436C4549E63}"/>
                  </a:ext>
                </a:extLst>
              </p:cNvPr>
              <p:cNvPicPr>
                <a:picLocks noChangeAspect="1"/>
              </p:cNvPicPr>
              <p:nvPr/>
            </p:nvPicPr>
            <p:blipFill rotWithShape="1">
              <a:blip r:embed="rId9"/>
              <a:srcRect l="330" t="9379" r="65328" b="11238"/>
              <a:stretch/>
            </p:blipFill>
            <p:spPr>
              <a:xfrm>
                <a:off x="9599299" y="4263477"/>
                <a:ext cx="2285407" cy="2970172"/>
              </a:xfrm>
              <a:prstGeom prst="rect">
                <a:avLst/>
              </a:prstGeom>
            </p:spPr>
            <p:style>
              <a:lnRef idx="0">
                <a:schemeClr val="dk1"/>
              </a:lnRef>
              <a:fillRef idx="3">
                <a:schemeClr val="dk1"/>
              </a:fillRef>
              <a:effectRef idx="3">
                <a:schemeClr val="dk1"/>
              </a:effectRef>
              <a:fontRef idx="minor">
                <a:schemeClr val="lt1"/>
              </a:fontRef>
            </p:style>
          </p:pic>
        </p:grpSp>
      </p:grpSp>
    </p:spTree>
    <p:extLst>
      <p:ext uri="{BB962C8B-B14F-4D97-AF65-F5344CB8AC3E}">
        <p14:creationId xmlns:p14="http://schemas.microsoft.com/office/powerpoint/2010/main" val="2722046970"/>
      </p:ext>
    </p:extLst>
  </p:cSld>
  <p:clrMapOvr>
    <a:masterClrMapping/>
  </p:clrMapOvr>
  <mc:AlternateContent xmlns:mc="http://schemas.openxmlformats.org/markup-compatibility/2006" xmlns:p14="http://schemas.microsoft.com/office/powerpoint/2010/main">
    <mc:Choice Requires="p14">
      <p:transition spd="slow" p14:dur="2000" advTm="18081"/>
    </mc:Choice>
    <mc:Fallback xmlns="">
      <p:transition spd="slow" advTm="180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9FD83D83-0CDF-4D0D-B70B-E82036D6A239}"/>
              </a:ext>
            </a:extLst>
          </p:cNvPr>
          <p:cNvPicPr>
            <a:picLocks noChangeAspect="1"/>
          </p:cNvPicPr>
          <p:nvPr/>
        </p:nvPicPr>
        <p:blipFill rotWithShape="1">
          <a:blip r:embed="rId4">
            <a:extLst>
              <a:ext uri="{28A0092B-C50C-407E-A947-70E740481C1C}">
                <a14:useLocalDpi xmlns:a14="http://schemas.microsoft.com/office/drawing/2010/main" val="0"/>
              </a:ext>
            </a:extLst>
          </a:blip>
          <a:srcRect l="49656"/>
          <a:stretch/>
        </p:blipFill>
        <p:spPr>
          <a:xfrm flipV="1">
            <a:off x="1" y="6113973"/>
            <a:ext cx="12192000" cy="767966"/>
          </a:xfrm>
          <a:prstGeom prst="rect">
            <a:avLst/>
          </a:prstGeom>
        </p:spPr>
      </p:pic>
      <p:pic>
        <p:nvPicPr>
          <p:cNvPr id="16" name="Picture 15">
            <a:extLst>
              <a:ext uri="{FF2B5EF4-FFF2-40B4-BE49-F238E27FC236}">
                <a16:creationId xmlns:a16="http://schemas.microsoft.com/office/drawing/2014/main" id="{D8B21D7E-D44A-404B-8C30-C44D606C1AD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0" y="0"/>
            <a:ext cx="6993629" cy="767966"/>
          </a:xfrm>
          <a:prstGeom prst="rect">
            <a:avLst/>
          </a:prstGeom>
        </p:spPr>
      </p:pic>
      <p:pic>
        <p:nvPicPr>
          <p:cNvPr id="17" name="Picture 16">
            <a:extLst>
              <a:ext uri="{FF2B5EF4-FFF2-40B4-BE49-F238E27FC236}">
                <a16:creationId xmlns:a16="http://schemas.microsoft.com/office/drawing/2014/main" id="{F1B11599-7FB4-420B-A5CD-D80BEBAC3E86}"/>
              </a:ext>
            </a:extLst>
          </p:cNvPr>
          <p:cNvPicPr>
            <a:picLocks noChangeAspect="1"/>
          </p:cNvPicPr>
          <p:nvPr/>
        </p:nvPicPr>
        <p:blipFill rotWithShape="1">
          <a:blip r:embed="rId4">
            <a:extLst>
              <a:ext uri="{28A0092B-C50C-407E-A947-70E740481C1C}">
                <a14:useLocalDpi xmlns:a14="http://schemas.microsoft.com/office/drawing/2010/main" val="0"/>
              </a:ext>
            </a:extLst>
          </a:blip>
          <a:srcRect l="49656"/>
          <a:stretch/>
        </p:blipFill>
        <p:spPr>
          <a:xfrm>
            <a:off x="6429613" y="3288"/>
            <a:ext cx="5762387" cy="767966"/>
          </a:xfrm>
          <a:prstGeom prst="rect">
            <a:avLst/>
          </a:prstGeom>
        </p:spPr>
      </p:pic>
      <p:sp>
        <p:nvSpPr>
          <p:cNvPr id="4" name="Title 1">
            <a:extLst>
              <a:ext uri="{FF2B5EF4-FFF2-40B4-BE49-F238E27FC236}">
                <a16:creationId xmlns:a16="http://schemas.microsoft.com/office/drawing/2014/main" id="{9BE058A8-8675-4B67-B5D9-33F204963990}"/>
              </a:ext>
            </a:extLst>
          </p:cNvPr>
          <p:cNvSpPr txBox="1">
            <a:spLocks/>
          </p:cNvSpPr>
          <p:nvPr/>
        </p:nvSpPr>
        <p:spPr>
          <a:xfrm>
            <a:off x="6429613" y="954028"/>
            <a:ext cx="5387955" cy="1369447"/>
          </a:xfrm>
          <a:prstGeom prst="rect">
            <a:avLst/>
          </a:prstGeom>
        </p:spPr>
        <p:txBody>
          <a:bodyPr vert="horz" lIns="91440" tIns="45720" rIns="91440" bIns="45720" rtlCol="0" anchor="b">
            <a:no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r>
              <a:rPr lang="en-US" sz="4800" dirty="0">
                <a:solidFill>
                  <a:schemeClr val="bg1"/>
                </a:solidFill>
                <a:effectLst>
                  <a:outerShdw blurRad="38100" dist="38100" dir="2700000" algn="tl">
                    <a:srgbClr val="000000">
                      <a:alpha val="43137"/>
                    </a:srgbClr>
                  </a:outerShdw>
                </a:effectLst>
              </a:rPr>
              <a:t>The </a:t>
            </a:r>
            <a:r>
              <a:rPr lang="en-US" sz="4800" b="1" dirty="0">
                <a:solidFill>
                  <a:srgbClr val="C43815"/>
                </a:solidFill>
                <a:effectLst>
                  <a:outerShdw blurRad="38100" dist="38100" dir="2700000" algn="tl">
                    <a:srgbClr val="000000">
                      <a:alpha val="43137"/>
                    </a:srgbClr>
                  </a:outerShdw>
                </a:effectLst>
              </a:rPr>
              <a:t>W</a:t>
            </a:r>
            <a:r>
              <a:rPr lang="en-US" sz="4800" dirty="0">
                <a:solidFill>
                  <a:schemeClr val="bg1"/>
                </a:solidFill>
                <a:effectLst>
                  <a:outerShdw blurRad="38100" dist="38100" dir="2700000" algn="tl">
                    <a:srgbClr val="000000">
                      <a:alpha val="43137"/>
                    </a:srgbClr>
                  </a:outerShdw>
                </a:effectLst>
              </a:rPr>
              <a:t>ebsite: Accessibility</a:t>
            </a:r>
          </a:p>
        </p:txBody>
      </p:sp>
      <p:sp>
        <p:nvSpPr>
          <p:cNvPr id="52" name="Subtitle 2">
            <a:extLst>
              <a:ext uri="{FF2B5EF4-FFF2-40B4-BE49-F238E27FC236}">
                <a16:creationId xmlns:a16="http://schemas.microsoft.com/office/drawing/2014/main" id="{94BAAF29-168A-47C1-87B8-7861BDF41334}"/>
              </a:ext>
            </a:extLst>
          </p:cNvPr>
          <p:cNvSpPr>
            <a:spLocks noGrp="1"/>
          </p:cNvSpPr>
          <p:nvPr>
            <p:ph type="subTitle" idx="1"/>
          </p:nvPr>
        </p:nvSpPr>
        <p:spPr>
          <a:xfrm>
            <a:off x="7989757" y="6520722"/>
            <a:ext cx="4160222" cy="304009"/>
          </a:xfrm>
        </p:spPr>
        <p:txBody>
          <a:bodyPr>
            <a:normAutofit fontScale="92500" lnSpcReduction="20000"/>
          </a:bodyPr>
          <a:lstStyle/>
          <a:p>
            <a:pPr algn="r"/>
            <a:r>
              <a:rPr lang="en-US" sz="1800" spc="300" dirty="0">
                <a:solidFill>
                  <a:schemeClr val="bg1">
                    <a:lumMod val="65000"/>
                    <a:lumOff val="35000"/>
                  </a:schemeClr>
                </a:solidFill>
                <a:effectLst>
                  <a:outerShdw blurRad="38100" dist="38100" dir="2700000" algn="tl">
                    <a:srgbClr val="000000">
                      <a:alpha val="43137"/>
                    </a:srgbClr>
                  </a:outerShdw>
                </a:effectLst>
              </a:rPr>
              <a:t>By Shenica r. Graham</a:t>
            </a:r>
          </a:p>
        </p:txBody>
      </p:sp>
      <p:sp>
        <p:nvSpPr>
          <p:cNvPr id="2" name="Subtitle 2">
            <a:extLst>
              <a:ext uri="{FF2B5EF4-FFF2-40B4-BE49-F238E27FC236}">
                <a16:creationId xmlns:a16="http://schemas.microsoft.com/office/drawing/2014/main" id="{DD23B3AD-B7D4-4885-AEE9-200D838702C0}"/>
              </a:ext>
            </a:extLst>
          </p:cNvPr>
          <p:cNvSpPr txBox="1">
            <a:spLocks/>
          </p:cNvSpPr>
          <p:nvPr/>
        </p:nvSpPr>
        <p:spPr>
          <a:xfrm>
            <a:off x="6036039" y="2462529"/>
            <a:ext cx="5898625" cy="3512390"/>
          </a:xfrm>
          <a:prstGeom prst="rect">
            <a:avLst/>
          </a:prstGeom>
        </p:spPr>
        <p:txBody>
          <a:bodyPr vert="horz" lIns="91440" tIns="45720" rIns="91440" bIns="45720" rtlCol="0" anchor="t">
            <a:normAutofit fontScale="85000" lnSpcReduction="20000"/>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marL="457200" indent="-457200">
              <a:lnSpc>
                <a:spcPct val="120000"/>
              </a:lnSpc>
              <a:buClr>
                <a:srgbClr val="C43815"/>
              </a:buClr>
              <a:buFont typeface="Wingdings" panose="05000000000000000000" pitchFamily="2" charset="2"/>
              <a:buChar char="ü"/>
            </a:pPr>
            <a:r>
              <a:rPr lang="en-US" sz="2800" cap="none" dirty="0">
                <a:solidFill>
                  <a:schemeClr val="bg1"/>
                </a:solidFill>
                <a:effectLst>
                  <a:outerShdw blurRad="38100" dist="38100" dir="2700000" algn="tl">
                    <a:srgbClr val="000000">
                      <a:alpha val="43137"/>
                    </a:srgbClr>
                  </a:outerShdw>
                </a:effectLst>
              </a:rPr>
              <a:t>Semantic elements used as much as possible</a:t>
            </a:r>
          </a:p>
          <a:p>
            <a:pPr marL="457200" indent="-457200">
              <a:lnSpc>
                <a:spcPct val="120000"/>
              </a:lnSpc>
              <a:buClr>
                <a:srgbClr val="C43815"/>
              </a:buClr>
              <a:buFont typeface="Wingdings" panose="05000000000000000000" pitchFamily="2" charset="2"/>
              <a:buChar char="ü"/>
            </a:pPr>
            <a:r>
              <a:rPr lang="en-US" sz="2800" cap="none" dirty="0">
                <a:solidFill>
                  <a:schemeClr val="bg1"/>
                </a:solidFill>
                <a:effectLst>
                  <a:outerShdw blurRad="38100" dist="38100" dir="2700000" algn="tl">
                    <a:srgbClr val="000000">
                      <a:alpha val="43137"/>
                    </a:srgbClr>
                  </a:outerShdw>
                </a:effectLst>
              </a:rPr>
              <a:t>Alt attributes contain appropriate image descriptions</a:t>
            </a:r>
          </a:p>
          <a:p>
            <a:pPr marL="457200" indent="-457200">
              <a:lnSpc>
                <a:spcPct val="120000"/>
              </a:lnSpc>
              <a:buClr>
                <a:srgbClr val="C43815"/>
              </a:buClr>
              <a:buFont typeface="Wingdings" panose="05000000000000000000" pitchFamily="2" charset="2"/>
              <a:buChar char="ü"/>
            </a:pPr>
            <a:r>
              <a:rPr lang="en-US" sz="2800" cap="none" dirty="0">
                <a:solidFill>
                  <a:schemeClr val="bg1"/>
                </a:solidFill>
                <a:effectLst>
                  <a:outerShdw blurRad="38100" dist="38100" dir="2700000" algn="tl">
                    <a:srgbClr val="000000">
                      <a:alpha val="43137"/>
                    </a:srgbClr>
                  </a:outerShdw>
                </a:effectLst>
              </a:rPr>
              <a:t>Contact form has added labels for each input and “for” attribute matches id in the input</a:t>
            </a:r>
          </a:p>
          <a:p>
            <a:pPr marL="457200" indent="-457200">
              <a:lnSpc>
                <a:spcPct val="120000"/>
              </a:lnSpc>
              <a:buClr>
                <a:srgbClr val="C43815"/>
              </a:buClr>
              <a:buFont typeface="Wingdings" panose="05000000000000000000" pitchFamily="2" charset="2"/>
              <a:buChar char="ü"/>
            </a:pPr>
            <a:r>
              <a:rPr lang="en-US" sz="2800" cap="none" dirty="0">
                <a:solidFill>
                  <a:schemeClr val="bg1"/>
                </a:solidFill>
                <a:effectLst>
                  <a:outerShdw blurRad="38100" dist="38100" dir="2700000" algn="tl">
                    <a:srgbClr val="000000">
                      <a:alpha val="43137"/>
                    </a:srgbClr>
                  </a:outerShdw>
                </a:effectLst>
              </a:rPr>
              <a:t>ARIA roles added where needed</a:t>
            </a:r>
          </a:p>
        </p:txBody>
      </p:sp>
      <p:grpSp>
        <p:nvGrpSpPr>
          <p:cNvPr id="9" name="Group 8">
            <a:extLst>
              <a:ext uri="{FF2B5EF4-FFF2-40B4-BE49-F238E27FC236}">
                <a16:creationId xmlns:a16="http://schemas.microsoft.com/office/drawing/2014/main" id="{BE9D8E56-37DF-439F-A260-ADCD6E34A0B5}"/>
              </a:ext>
            </a:extLst>
          </p:cNvPr>
          <p:cNvGrpSpPr/>
          <p:nvPr/>
        </p:nvGrpSpPr>
        <p:grpSpPr>
          <a:xfrm>
            <a:off x="197376" y="903352"/>
            <a:ext cx="5565012" cy="5304577"/>
            <a:chOff x="5788707" y="1019331"/>
            <a:chExt cx="6096000" cy="5658551"/>
          </a:xfrm>
        </p:grpSpPr>
        <p:pic>
          <p:nvPicPr>
            <p:cNvPr id="10" name="Picture 9">
              <a:extLst>
                <a:ext uri="{FF2B5EF4-FFF2-40B4-BE49-F238E27FC236}">
                  <a16:creationId xmlns:a16="http://schemas.microsoft.com/office/drawing/2014/main" id="{95508977-A356-4C2C-8AA0-4DAAE85AE17C}"/>
                </a:ext>
              </a:extLst>
            </p:cNvPr>
            <p:cNvPicPr>
              <a:picLocks noChangeAspect="1"/>
            </p:cNvPicPr>
            <p:nvPr/>
          </p:nvPicPr>
          <p:blipFill rotWithShape="1">
            <a:blip r:embed="rId5"/>
            <a:srcRect t="9380" r="1885" b="5989"/>
            <a:stretch/>
          </p:blipFill>
          <p:spPr>
            <a:xfrm>
              <a:off x="5788707" y="1019331"/>
              <a:ext cx="6096000" cy="2956331"/>
            </a:xfrm>
            <a:prstGeom prst="rect">
              <a:avLst/>
            </a:prstGeom>
          </p:spPr>
          <p:style>
            <a:lnRef idx="0">
              <a:schemeClr val="dk1"/>
            </a:lnRef>
            <a:fillRef idx="3">
              <a:schemeClr val="dk1"/>
            </a:fillRef>
            <a:effectRef idx="3">
              <a:schemeClr val="dk1"/>
            </a:effectRef>
            <a:fontRef idx="minor">
              <a:schemeClr val="lt1"/>
            </a:fontRef>
          </p:style>
        </p:pic>
        <p:grpSp>
          <p:nvGrpSpPr>
            <p:cNvPr id="11" name="Group 10">
              <a:extLst>
                <a:ext uri="{FF2B5EF4-FFF2-40B4-BE49-F238E27FC236}">
                  <a16:creationId xmlns:a16="http://schemas.microsoft.com/office/drawing/2014/main" id="{0D1C7C4C-AF57-40DA-8410-D93087756B09}"/>
                </a:ext>
              </a:extLst>
            </p:cNvPr>
            <p:cNvGrpSpPr/>
            <p:nvPr/>
          </p:nvGrpSpPr>
          <p:grpSpPr>
            <a:xfrm>
              <a:off x="5788707" y="4205007"/>
              <a:ext cx="6096000" cy="2472875"/>
              <a:chOff x="4557010" y="4261433"/>
              <a:chExt cx="7327696" cy="2986074"/>
            </a:xfrm>
          </p:grpSpPr>
          <p:pic>
            <p:nvPicPr>
              <p:cNvPr id="12" name="Picture 11">
                <a:extLst>
                  <a:ext uri="{FF2B5EF4-FFF2-40B4-BE49-F238E27FC236}">
                    <a16:creationId xmlns:a16="http://schemas.microsoft.com/office/drawing/2014/main" id="{E73DAEAB-2146-4D09-989C-D137A1AE243C}"/>
                  </a:ext>
                </a:extLst>
              </p:cNvPr>
              <p:cNvPicPr>
                <a:picLocks noChangeAspect="1"/>
              </p:cNvPicPr>
              <p:nvPr/>
            </p:nvPicPr>
            <p:blipFill rotWithShape="1">
              <a:blip r:embed="rId6"/>
              <a:srcRect t="9379" r="31271" b="13343"/>
              <a:stretch/>
            </p:blipFill>
            <p:spPr>
              <a:xfrm>
                <a:off x="4557010" y="4261433"/>
                <a:ext cx="4723661" cy="2986074"/>
              </a:xfrm>
              <a:prstGeom prst="rect">
                <a:avLst/>
              </a:prstGeom>
            </p:spPr>
            <p:style>
              <a:lnRef idx="0">
                <a:schemeClr val="dk1"/>
              </a:lnRef>
              <a:fillRef idx="3">
                <a:schemeClr val="dk1"/>
              </a:fillRef>
              <a:effectRef idx="3">
                <a:schemeClr val="dk1"/>
              </a:effectRef>
              <a:fontRef idx="minor">
                <a:schemeClr val="lt1"/>
              </a:fontRef>
            </p:style>
          </p:pic>
          <p:pic>
            <p:nvPicPr>
              <p:cNvPr id="13" name="Picture 12">
                <a:extLst>
                  <a:ext uri="{FF2B5EF4-FFF2-40B4-BE49-F238E27FC236}">
                    <a16:creationId xmlns:a16="http://schemas.microsoft.com/office/drawing/2014/main" id="{81288AC1-0851-4B61-8E49-8CEF6DC46258}"/>
                  </a:ext>
                </a:extLst>
              </p:cNvPr>
              <p:cNvPicPr>
                <a:picLocks noChangeAspect="1"/>
              </p:cNvPicPr>
              <p:nvPr/>
            </p:nvPicPr>
            <p:blipFill rotWithShape="1">
              <a:blip r:embed="rId7"/>
              <a:srcRect l="330" t="9379" r="65328" b="11238"/>
              <a:stretch/>
            </p:blipFill>
            <p:spPr>
              <a:xfrm>
                <a:off x="9599299" y="4263477"/>
                <a:ext cx="2285407" cy="2970172"/>
              </a:xfrm>
              <a:prstGeom prst="rect">
                <a:avLst/>
              </a:prstGeom>
            </p:spPr>
            <p:style>
              <a:lnRef idx="0">
                <a:schemeClr val="dk1"/>
              </a:lnRef>
              <a:fillRef idx="3">
                <a:schemeClr val="dk1"/>
              </a:fillRef>
              <a:effectRef idx="3">
                <a:schemeClr val="dk1"/>
              </a:effectRef>
              <a:fontRef idx="minor">
                <a:schemeClr val="lt1"/>
              </a:fontRef>
            </p:style>
          </p:pic>
        </p:grpSp>
      </p:grpSp>
      <p:pic>
        <p:nvPicPr>
          <p:cNvPr id="3" name="Audio 2">
            <a:hlinkClick r:id="" action="ppaction://media"/>
            <a:extLst>
              <a:ext uri="{FF2B5EF4-FFF2-40B4-BE49-F238E27FC236}">
                <a16:creationId xmlns:a16="http://schemas.microsoft.com/office/drawing/2014/main" id="{7482CFE2-EFC6-4EFD-8258-CBB4A3DECC4D}"/>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pic>
        <p:nvPicPr>
          <p:cNvPr id="5" name="Picture 4">
            <a:extLst>
              <a:ext uri="{FF2B5EF4-FFF2-40B4-BE49-F238E27FC236}">
                <a16:creationId xmlns:a16="http://schemas.microsoft.com/office/drawing/2014/main" id="{52816D2F-928B-4D28-99BE-8E1A2BDB880C}"/>
              </a:ext>
            </a:extLst>
          </p:cNvPr>
          <p:cNvPicPr>
            <a:picLocks noChangeAspect="1"/>
          </p:cNvPicPr>
          <p:nvPr/>
        </p:nvPicPr>
        <p:blipFill rotWithShape="1">
          <a:blip r:embed="rId9"/>
          <a:srcRect t="59820" b="-14810"/>
          <a:stretch/>
        </p:blipFill>
        <p:spPr>
          <a:xfrm>
            <a:off x="1169" y="442792"/>
            <a:ext cx="5761219" cy="422418"/>
          </a:xfrm>
          <a:prstGeom prst="rect">
            <a:avLst/>
          </a:prstGeom>
        </p:spPr>
      </p:pic>
    </p:spTree>
    <p:extLst>
      <p:ext uri="{BB962C8B-B14F-4D97-AF65-F5344CB8AC3E}">
        <p14:creationId xmlns:p14="http://schemas.microsoft.com/office/powerpoint/2010/main" val="4033685816"/>
      </p:ext>
    </p:extLst>
  </p:cSld>
  <p:clrMapOvr>
    <a:masterClrMapping/>
  </p:clrMapOvr>
  <mc:AlternateContent xmlns:mc="http://schemas.openxmlformats.org/markup-compatibility/2006" xmlns:p14="http://schemas.microsoft.com/office/powerpoint/2010/main">
    <mc:Choice Requires="p14">
      <p:transition spd="slow" p14:dur="2000" advTm="18873"/>
    </mc:Choice>
    <mc:Fallback xmlns="">
      <p:transition spd="slow" advTm="188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9FD83D83-0CDF-4D0D-B70B-E82036D6A239}"/>
              </a:ext>
            </a:extLst>
          </p:cNvPr>
          <p:cNvPicPr>
            <a:picLocks noChangeAspect="1"/>
          </p:cNvPicPr>
          <p:nvPr/>
        </p:nvPicPr>
        <p:blipFill rotWithShape="1">
          <a:blip r:embed="rId4">
            <a:extLst>
              <a:ext uri="{28A0092B-C50C-407E-A947-70E740481C1C}">
                <a14:useLocalDpi xmlns:a14="http://schemas.microsoft.com/office/drawing/2010/main" val="0"/>
              </a:ext>
            </a:extLst>
          </a:blip>
          <a:srcRect l="49656"/>
          <a:stretch/>
        </p:blipFill>
        <p:spPr>
          <a:xfrm flipV="1">
            <a:off x="1" y="6113973"/>
            <a:ext cx="12192000" cy="767966"/>
          </a:xfrm>
          <a:prstGeom prst="rect">
            <a:avLst/>
          </a:prstGeom>
        </p:spPr>
      </p:pic>
      <p:pic>
        <p:nvPicPr>
          <p:cNvPr id="16" name="Picture 15">
            <a:extLst>
              <a:ext uri="{FF2B5EF4-FFF2-40B4-BE49-F238E27FC236}">
                <a16:creationId xmlns:a16="http://schemas.microsoft.com/office/drawing/2014/main" id="{D8B21D7E-D44A-404B-8C30-C44D606C1AD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0" y="0"/>
            <a:ext cx="6993629" cy="767966"/>
          </a:xfrm>
          <a:prstGeom prst="rect">
            <a:avLst/>
          </a:prstGeom>
        </p:spPr>
      </p:pic>
      <p:pic>
        <p:nvPicPr>
          <p:cNvPr id="17" name="Picture 16">
            <a:extLst>
              <a:ext uri="{FF2B5EF4-FFF2-40B4-BE49-F238E27FC236}">
                <a16:creationId xmlns:a16="http://schemas.microsoft.com/office/drawing/2014/main" id="{F1B11599-7FB4-420B-A5CD-D80BEBAC3E86}"/>
              </a:ext>
            </a:extLst>
          </p:cNvPr>
          <p:cNvPicPr>
            <a:picLocks noChangeAspect="1"/>
          </p:cNvPicPr>
          <p:nvPr/>
        </p:nvPicPr>
        <p:blipFill rotWithShape="1">
          <a:blip r:embed="rId4">
            <a:extLst>
              <a:ext uri="{28A0092B-C50C-407E-A947-70E740481C1C}">
                <a14:useLocalDpi xmlns:a14="http://schemas.microsoft.com/office/drawing/2010/main" val="0"/>
              </a:ext>
            </a:extLst>
          </a:blip>
          <a:srcRect l="49656"/>
          <a:stretch/>
        </p:blipFill>
        <p:spPr>
          <a:xfrm>
            <a:off x="6429613" y="3288"/>
            <a:ext cx="5762387" cy="767966"/>
          </a:xfrm>
          <a:prstGeom prst="rect">
            <a:avLst/>
          </a:prstGeom>
        </p:spPr>
      </p:pic>
      <p:sp>
        <p:nvSpPr>
          <p:cNvPr id="4" name="Title 1">
            <a:extLst>
              <a:ext uri="{FF2B5EF4-FFF2-40B4-BE49-F238E27FC236}">
                <a16:creationId xmlns:a16="http://schemas.microsoft.com/office/drawing/2014/main" id="{9BE058A8-8675-4B67-B5D9-33F204963990}"/>
              </a:ext>
            </a:extLst>
          </p:cNvPr>
          <p:cNvSpPr txBox="1">
            <a:spLocks/>
          </p:cNvSpPr>
          <p:nvPr/>
        </p:nvSpPr>
        <p:spPr>
          <a:xfrm>
            <a:off x="3681015" y="954028"/>
            <a:ext cx="8136553" cy="624251"/>
          </a:xfrm>
          <a:prstGeom prst="rect">
            <a:avLst/>
          </a:prstGeom>
        </p:spPr>
        <p:txBody>
          <a:bodyPr vert="horz" lIns="91440" tIns="45720" rIns="91440" bIns="45720" rtlCol="0" anchor="b">
            <a:no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r>
              <a:rPr lang="en-US" sz="4800" b="1" dirty="0">
                <a:solidFill>
                  <a:srgbClr val="C43815"/>
                </a:solidFill>
                <a:effectLst>
                  <a:outerShdw blurRad="38100" dist="38100" dir="2700000" algn="tl">
                    <a:srgbClr val="000000">
                      <a:alpha val="43137"/>
                    </a:srgbClr>
                  </a:outerShdw>
                </a:effectLst>
              </a:rPr>
              <a:t>S</a:t>
            </a:r>
            <a:r>
              <a:rPr lang="en-US" sz="4800" dirty="0">
                <a:solidFill>
                  <a:schemeClr val="bg1"/>
                </a:solidFill>
                <a:effectLst>
                  <a:outerShdw blurRad="38100" dist="38100" dir="2700000" algn="tl">
                    <a:srgbClr val="000000">
                      <a:alpha val="43137"/>
                    </a:srgbClr>
                  </a:outerShdw>
                </a:effectLst>
              </a:rPr>
              <a:t>ummary</a:t>
            </a:r>
          </a:p>
        </p:txBody>
      </p:sp>
      <p:sp>
        <p:nvSpPr>
          <p:cNvPr id="52" name="Subtitle 2">
            <a:extLst>
              <a:ext uri="{FF2B5EF4-FFF2-40B4-BE49-F238E27FC236}">
                <a16:creationId xmlns:a16="http://schemas.microsoft.com/office/drawing/2014/main" id="{94BAAF29-168A-47C1-87B8-7861BDF41334}"/>
              </a:ext>
            </a:extLst>
          </p:cNvPr>
          <p:cNvSpPr>
            <a:spLocks noGrp="1"/>
          </p:cNvSpPr>
          <p:nvPr>
            <p:ph type="subTitle" idx="1"/>
          </p:nvPr>
        </p:nvSpPr>
        <p:spPr>
          <a:xfrm>
            <a:off x="7989757" y="6520722"/>
            <a:ext cx="4160222" cy="304009"/>
          </a:xfrm>
        </p:spPr>
        <p:txBody>
          <a:bodyPr>
            <a:normAutofit fontScale="92500" lnSpcReduction="20000"/>
          </a:bodyPr>
          <a:lstStyle/>
          <a:p>
            <a:pPr algn="r"/>
            <a:r>
              <a:rPr lang="en-US" sz="1800" spc="300" dirty="0">
                <a:solidFill>
                  <a:schemeClr val="bg1">
                    <a:lumMod val="65000"/>
                    <a:lumOff val="35000"/>
                  </a:schemeClr>
                </a:solidFill>
                <a:effectLst>
                  <a:outerShdw blurRad="38100" dist="38100" dir="2700000" algn="tl">
                    <a:srgbClr val="000000">
                      <a:alpha val="43137"/>
                    </a:srgbClr>
                  </a:outerShdw>
                </a:effectLst>
              </a:rPr>
              <a:t>By Shenica r. Graham</a:t>
            </a:r>
          </a:p>
        </p:txBody>
      </p:sp>
      <p:sp>
        <p:nvSpPr>
          <p:cNvPr id="2" name="Subtitle 2">
            <a:extLst>
              <a:ext uri="{FF2B5EF4-FFF2-40B4-BE49-F238E27FC236}">
                <a16:creationId xmlns:a16="http://schemas.microsoft.com/office/drawing/2014/main" id="{DD23B3AD-B7D4-4885-AEE9-200D838702C0}"/>
              </a:ext>
            </a:extLst>
          </p:cNvPr>
          <p:cNvSpPr txBox="1">
            <a:spLocks/>
          </p:cNvSpPr>
          <p:nvPr/>
        </p:nvSpPr>
        <p:spPr>
          <a:xfrm>
            <a:off x="402241" y="1761053"/>
            <a:ext cx="11415327" cy="4295712"/>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algn="just">
              <a:lnSpc>
                <a:spcPct val="120000"/>
              </a:lnSpc>
            </a:pPr>
            <a:r>
              <a:rPr lang="en-US" sz="2800" cap="none" dirty="0">
                <a:solidFill>
                  <a:schemeClr val="bg1"/>
                </a:solidFill>
                <a:effectLst>
                  <a:outerShdw blurRad="38100" dist="38100" dir="2700000" algn="tl">
                    <a:srgbClr val="000000">
                      <a:alpha val="43137"/>
                    </a:srgbClr>
                  </a:outerShdw>
                </a:effectLst>
              </a:rPr>
              <a:t>The Kickstarter Success Campaign Predictor (KS) App is ideal to predict the likelihood of success of a Kickstarter campaign before you spend time, money, and other resources. Predictions vary based on category, fundraising goal, description, and campaign length in days. This app is available to anyone, free of charge at </a:t>
            </a:r>
            <a:r>
              <a:rPr lang="en-US" sz="2800" cap="none" dirty="0">
                <a:solidFill>
                  <a:srgbClr val="C43815"/>
                </a:solidFill>
                <a:effectLst>
                  <a:outerShdw blurRad="38100" dist="38100" dir="2700000" algn="tl">
                    <a:srgbClr val="000000">
                      <a:alpha val="43137"/>
                    </a:srgbClr>
                  </a:outerShdw>
                </a:effectLst>
              </a:rPr>
              <a:t>https://kickstarter-success-1.vercel.app/</a:t>
            </a:r>
            <a:r>
              <a:rPr lang="en-US" sz="2800" cap="none" dirty="0">
                <a:solidFill>
                  <a:schemeClr val="bg1"/>
                </a:solidFill>
                <a:effectLst>
                  <a:outerShdw blurRad="38100" dist="38100" dir="2700000" algn="tl">
                    <a:srgbClr val="000000">
                      <a:alpha val="43137"/>
                    </a:srgbClr>
                  </a:outerShdw>
                </a:effectLst>
              </a:rPr>
              <a:t>.</a:t>
            </a:r>
            <a:r>
              <a:rPr lang="en-US" sz="2800" cap="none" dirty="0">
                <a:solidFill>
                  <a:srgbClr val="C43815"/>
                </a:solidFill>
                <a:effectLst>
                  <a:outerShdw blurRad="38100" dist="38100" dir="2700000" algn="tl">
                    <a:srgbClr val="000000">
                      <a:alpha val="43137"/>
                    </a:srgbClr>
                  </a:outerShdw>
                </a:effectLst>
              </a:rPr>
              <a:t> </a:t>
            </a:r>
            <a:r>
              <a:rPr lang="en-US" sz="2800" cap="none" dirty="0">
                <a:solidFill>
                  <a:schemeClr val="bg1"/>
                </a:solidFill>
                <a:effectLst>
                  <a:outerShdw blurRad="38100" dist="38100" dir="2700000" algn="tl">
                    <a:srgbClr val="000000">
                      <a:alpha val="43137"/>
                    </a:srgbClr>
                  </a:outerShdw>
                </a:effectLst>
              </a:rPr>
              <a:t>The website has well developed HTML and CSS with custom graphics and rich content.</a:t>
            </a:r>
          </a:p>
        </p:txBody>
      </p:sp>
      <p:pic>
        <p:nvPicPr>
          <p:cNvPr id="3" name="Picture 2">
            <a:extLst>
              <a:ext uri="{FF2B5EF4-FFF2-40B4-BE49-F238E27FC236}">
                <a16:creationId xmlns:a16="http://schemas.microsoft.com/office/drawing/2014/main" id="{41DE43C8-BA5F-4CDD-AE17-A084073128E7}"/>
              </a:ext>
            </a:extLst>
          </p:cNvPr>
          <p:cNvPicPr>
            <a:picLocks noChangeAspect="1"/>
          </p:cNvPicPr>
          <p:nvPr/>
        </p:nvPicPr>
        <p:blipFill rotWithShape="1">
          <a:blip r:embed="rId5"/>
          <a:srcRect t="59820" b="-14810"/>
          <a:stretch/>
        </p:blipFill>
        <p:spPr>
          <a:xfrm>
            <a:off x="1169" y="442792"/>
            <a:ext cx="5761219" cy="422418"/>
          </a:xfrm>
          <a:prstGeom prst="rect">
            <a:avLst/>
          </a:prstGeom>
        </p:spPr>
      </p:pic>
      <p:pic>
        <p:nvPicPr>
          <p:cNvPr id="6" name="Audio 5">
            <a:hlinkClick r:id="" action="ppaction://media"/>
            <a:extLst>
              <a:ext uri="{FF2B5EF4-FFF2-40B4-BE49-F238E27FC236}">
                <a16:creationId xmlns:a16="http://schemas.microsoft.com/office/drawing/2014/main" id="{97823E57-3974-4124-9CDA-CF1C845E2D8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178059036"/>
      </p:ext>
    </p:extLst>
  </p:cSld>
  <p:clrMapOvr>
    <a:masterClrMapping/>
  </p:clrMapOvr>
  <mc:AlternateContent xmlns:mc="http://schemas.openxmlformats.org/markup-compatibility/2006">
    <mc:Choice xmlns:p14="http://schemas.microsoft.com/office/powerpoint/2010/main" Requires="p14">
      <p:transition spd="slow" p14:dur="2000" advTm="34118"/>
    </mc:Choice>
    <mc:Fallback>
      <p:transition spd="slow" advTm="341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9FD83D83-0CDF-4D0D-B70B-E82036D6A239}"/>
              </a:ext>
            </a:extLst>
          </p:cNvPr>
          <p:cNvPicPr>
            <a:picLocks noChangeAspect="1"/>
          </p:cNvPicPr>
          <p:nvPr/>
        </p:nvPicPr>
        <p:blipFill rotWithShape="1">
          <a:blip r:embed="rId2">
            <a:extLst>
              <a:ext uri="{28A0092B-C50C-407E-A947-70E740481C1C}">
                <a14:useLocalDpi xmlns:a14="http://schemas.microsoft.com/office/drawing/2010/main" val="0"/>
              </a:ext>
            </a:extLst>
          </a:blip>
          <a:srcRect l="49656"/>
          <a:stretch/>
        </p:blipFill>
        <p:spPr>
          <a:xfrm flipV="1">
            <a:off x="1" y="6113973"/>
            <a:ext cx="12192000" cy="767966"/>
          </a:xfrm>
          <a:prstGeom prst="rect">
            <a:avLst/>
          </a:prstGeom>
        </p:spPr>
      </p:pic>
      <p:pic>
        <p:nvPicPr>
          <p:cNvPr id="16" name="Picture 15">
            <a:extLst>
              <a:ext uri="{FF2B5EF4-FFF2-40B4-BE49-F238E27FC236}">
                <a16:creationId xmlns:a16="http://schemas.microsoft.com/office/drawing/2014/main" id="{D8B21D7E-D44A-404B-8C30-C44D606C1AD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6993629" cy="767966"/>
          </a:xfrm>
          <a:prstGeom prst="rect">
            <a:avLst/>
          </a:prstGeom>
        </p:spPr>
      </p:pic>
      <p:pic>
        <p:nvPicPr>
          <p:cNvPr id="17" name="Picture 16">
            <a:extLst>
              <a:ext uri="{FF2B5EF4-FFF2-40B4-BE49-F238E27FC236}">
                <a16:creationId xmlns:a16="http://schemas.microsoft.com/office/drawing/2014/main" id="{F1B11599-7FB4-420B-A5CD-D80BEBAC3E86}"/>
              </a:ext>
            </a:extLst>
          </p:cNvPr>
          <p:cNvPicPr>
            <a:picLocks noChangeAspect="1"/>
          </p:cNvPicPr>
          <p:nvPr/>
        </p:nvPicPr>
        <p:blipFill rotWithShape="1">
          <a:blip r:embed="rId2">
            <a:extLst>
              <a:ext uri="{28A0092B-C50C-407E-A947-70E740481C1C}">
                <a14:useLocalDpi xmlns:a14="http://schemas.microsoft.com/office/drawing/2010/main" val="0"/>
              </a:ext>
            </a:extLst>
          </a:blip>
          <a:srcRect l="49656"/>
          <a:stretch/>
        </p:blipFill>
        <p:spPr>
          <a:xfrm>
            <a:off x="6429613" y="3288"/>
            <a:ext cx="5762387" cy="767966"/>
          </a:xfrm>
          <a:prstGeom prst="rect">
            <a:avLst/>
          </a:prstGeom>
        </p:spPr>
      </p:pic>
      <p:sp>
        <p:nvSpPr>
          <p:cNvPr id="4" name="Title 1">
            <a:extLst>
              <a:ext uri="{FF2B5EF4-FFF2-40B4-BE49-F238E27FC236}">
                <a16:creationId xmlns:a16="http://schemas.microsoft.com/office/drawing/2014/main" id="{9BE058A8-8675-4B67-B5D9-33F204963990}"/>
              </a:ext>
            </a:extLst>
          </p:cNvPr>
          <p:cNvSpPr txBox="1">
            <a:spLocks/>
          </p:cNvSpPr>
          <p:nvPr/>
        </p:nvSpPr>
        <p:spPr>
          <a:xfrm>
            <a:off x="3681015" y="954028"/>
            <a:ext cx="8136553" cy="624251"/>
          </a:xfrm>
          <a:prstGeom prst="rect">
            <a:avLst/>
          </a:prstGeom>
        </p:spPr>
        <p:txBody>
          <a:bodyPr vert="horz" lIns="91440" tIns="45720" rIns="91440" bIns="45720" rtlCol="0" anchor="b">
            <a:no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r>
              <a:rPr lang="en-US" sz="4800" b="1" dirty="0">
                <a:solidFill>
                  <a:srgbClr val="C43815"/>
                </a:solidFill>
                <a:effectLst>
                  <a:outerShdw blurRad="38100" dist="38100" dir="2700000" algn="tl">
                    <a:srgbClr val="000000">
                      <a:alpha val="43137"/>
                    </a:srgbClr>
                  </a:outerShdw>
                </a:effectLst>
              </a:rPr>
              <a:t>S</a:t>
            </a:r>
            <a:r>
              <a:rPr lang="en-US" sz="4800" dirty="0">
                <a:solidFill>
                  <a:schemeClr val="bg1"/>
                </a:solidFill>
                <a:effectLst>
                  <a:outerShdw blurRad="38100" dist="38100" dir="2700000" algn="tl">
                    <a:srgbClr val="000000">
                      <a:alpha val="43137"/>
                    </a:srgbClr>
                  </a:outerShdw>
                </a:effectLst>
              </a:rPr>
              <a:t>ources</a:t>
            </a:r>
          </a:p>
        </p:txBody>
      </p:sp>
      <p:sp>
        <p:nvSpPr>
          <p:cNvPr id="52" name="Subtitle 2">
            <a:extLst>
              <a:ext uri="{FF2B5EF4-FFF2-40B4-BE49-F238E27FC236}">
                <a16:creationId xmlns:a16="http://schemas.microsoft.com/office/drawing/2014/main" id="{94BAAF29-168A-47C1-87B8-7861BDF41334}"/>
              </a:ext>
            </a:extLst>
          </p:cNvPr>
          <p:cNvSpPr>
            <a:spLocks noGrp="1"/>
          </p:cNvSpPr>
          <p:nvPr>
            <p:ph type="subTitle" idx="1"/>
          </p:nvPr>
        </p:nvSpPr>
        <p:spPr>
          <a:xfrm>
            <a:off x="7989757" y="6520722"/>
            <a:ext cx="4160222" cy="304009"/>
          </a:xfrm>
        </p:spPr>
        <p:txBody>
          <a:bodyPr>
            <a:normAutofit fontScale="92500" lnSpcReduction="20000"/>
          </a:bodyPr>
          <a:lstStyle/>
          <a:p>
            <a:pPr algn="r"/>
            <a:r>
              <a:rPr lang="en-US" sz="1800" spc="300" dirty="0">
                <a:solidFill>
                  <a:schemeClr val="bg1">
                    <a:lumMod val="65000"/>
                    <a:lumOff val="35000"/>
                  </a:schemeClr>
                </a:solidFill>
                <a:effectLst>
                  <a:outerShdw blurRad="38100" dist="38100" dir="2700000" algn="tl">
                    <a:srgbClr val="000000">
                      <a:alpha val="43137"/>
                    </a:srgbClr>
                  </a:outerShdw>
                </a:effectLst>
              </a:rPr>
              <a:t>By Shenica r. Graham</a:t>
            </a:r>
          </a:p>
        </p:txBody>
      </p:sp>
      <p:sp>
        <p:nvSpPr>
          <p:cNvPr id="2" name="Subtitle 2">
            <a:extLst>
              <a:ext uri="{FF2B5EF4-FFF2-40B4-BE49-F238E27FC236}">
                <a16:creationId xmlns:a16="http://schemas.microsoft.com/office/drawing/2014/main" id="{DD23B3AD-B7D4-4885-AEE9-200D838702C0}"/>
              </a:ext>
            </a:extLst>
          </p:cNvPr>
          <p:cNvSpPr txBox="1">
            <a:spLocks/>
          </p:cNvSpPr>
          <p:nvPr/>
        </p:nvSpPr>
        <p:spPr>
          <a:xfrm>
            <a:off x="402241" y="1761053"/>
            <a:ext cx="11415327" cy="4295712"/>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a:spcBef>
                <a:spcPts val="0"/>
              </a:spcBef>
            </a:pPr>
            <a:r>
              <a:rPr lang="en-US" sz="1800" cap="none" dirty="0">
                <a:solidFill>
                  <a:schemeClr val="bg1"/>
                </a:solidFill>
                <a:effectLst>
                  <a:outerShdw blurRad="38100" dist="38100" dir="2700000" algn="tl">
                    <a:srgbClr val="000000">
                      <a:alpha val="43137"/>
                    </a:srgbClr>
                  </a:outerShdw>
                </a:effectLst>
              </a:rPr>
              <a:t>Eggert, Eddi and </a:t>
            </a:r>
            <a:r>
              <a:rPr lang="en-US" sz="1800" cap="none" dirty="0" err="1">
                <a:solidFill>
                  <a:schemeClr val="bg1"/>
                </a:solidFill>
                <a:effectLst>
                  <a:outerShdw blurRad="38100" dist="38100" dir="2700000" algn="tl">
                    <a:srgbClr val="000000">
                      <a:alpha val="43137"/>
                    </a:srgbClr>
                  </a:outerShdw>
                </a:effectLst>
              </a:rPr>
              <a:t>Abou</a:t>
            </a:r>
            <a:r>
              <a:rPr lang="en-US" sz="1800" cap="none" dirty="0">
                <a:solidFill>
                  <a:schemeClr val="bg1"/>
                </a:solidFill>
                <a:effectLst>
                  <a:outerShdw blurRad="38100" dist="38100" dir="2700000" algn="tl">
                    <a:srgbClr val="000000">
                      <a:alpha val="43137"/>
                    </a:srgbClr>
                  </a:outerShdw>
                </a:effectLst>
              </a:rPr>
              <a:t>-Zahra, </a:t>
            </a:r>
            <a:r>
              <a:rPr lang="en-US" sz="1800" cap="none" dirty="0" err="1">
                <a:solidFill>
                  <a:schemeClr val="bg1"/>
                </a:solidFill>
                <a:effectLst>
                  <a:outerShdw blurRad="38100" dist="38100" dir="2700000" algn="tl">
                    <a:srgbClr val="000000">
                      <a:alpha val="43137"/>
                    </a:srgbClr>
                  </a:outerShdw>
                </a:effectLst>
              </a:rPr>
              <a:t>Shadi</a:t>
            </a:r>
            <a:r>
              <a:rPr lang="en-US" sz="1800" cap="none" dirty="0">
                <a:solidFill>
                  <a:schemeClr val="bg1"/>
                </a:solidFill>
                <a:effectLst>
                  <a:outerShdw blurRad="38100" dist="38100" dir="2700000" algn="tl">
                    <a:srgbClr val="000000">
                      <a:alpha val="43137"/>
                    </a:srgbClr>
                  </a:outerShdw>
                </a:effectLst>
              </a:rPr>
              <a:t>. (2019, Jul. 27). </a:t>
            </a:r>
            <a:r>
              <a:rPr lang="en-US" sz="1800" i="1" cap="none" dirty="0">
                <a:solidFill>
                  <a:schemeClr val="bg1"/>
                </a:solidFill>
                <a:effectLst>
                  <a:outerShdw blurRad="38100" dist="38100" dir="2700000" algn="tl">
                    <a:srgbClr val="000000">
                      <a:alpha val="43137"/>
                    </a:srgbClr>
                  </a:outerShdw>
                </a:effectLst>
              </a:rPr>
              <a:t>Labeling Controls</a:t>
            </a:r>
            <a:r>
              <a:rPr lang="en-US" sz="1800" cap="none" dirty="0">
                <a:solidFill>
                  <a:schemeClr val="bg1"/>
                </a:solidFill>
                <a:effectLst>
                  <a:outerShdw blurRad="38100" dist="38100" dir="2700000" algn="tl">
                    <a:srgbClr val="000000">
                      <a:alpha val="43137"/>
                    </a:srgbClr>
                  </a:outerShdw>
                </a:effectLst>
              </a:rPr>
              <a:t>. Web Accessibility Tutorials: </a:t>
            </a:r>
          </a:p>
          <a:p>
            <a:pPr>
              <a:spcBef>
                <a:spcPts val="0"/>
              </a:spcBef>
            </a:pPr>
            <a:r>
              <a:rPr lang="en-US" sz="1800" cap="none" dirty="0">
                <a:solidFill>
                  <a:schemeClr val="bg1"/>
                </a:solidFill>
                <a:effectLst>
                  <a:outerShdw blurRad="38100" dist="38100" dir="2700000" algn="tl">
                    <a:srgbClr val="000000">
                      <a:alpha val="43137"/>
                    </a:srgbClr>
                  </a:outerShdw>
                </a:effectLst>
              </a:rPr>
              <a:t>	Guidance on how to create websites that meet WCAG. 	https://www.w3.org/WAI/tutorials/forms/labels/</a:t>
            </a:r>
          </a:p>
          <a:p>
            <a:pPr>
              <a:spcBef>
                <a:spcPts val="0"/>
              </a:spcBef>
            </a:pPr>
            <a:endParaRPr lang="en-US" sz="1800" cap="none" dirty="0">
              <a:solidFill>
                <a:schemeClr val="bg1"/>
              </a:solidFill>
              <a:effectLst>
                <a:outerShdw blurRad="38100" dist="38100" dir="2700000" algn="tl">
                  <a:srgbClr val="000000">
                    <a:alpha val="43137"/>
                  </a:srgbClr>
                </a:outerShdw>
              </a:effectLst>
            </a:endParaRPr>
          </a:p>
          <a:p>
            <a:pPr>
              <a:spcBef>
                <a:spcPts val="0"/>
              </a:spcBef>
            </a:pPr>
            <a:r>
              <a:rPr lang="en-US" sz="1800" cap="none" dirty="0">
                <a:solidFill>
                  <a:schemeClr val="bg1"/>
                </a:solidFill>
                <a:effectLst>
                  <a:outerShdw blurRad="38100" dist="38100" dir="2700000" algn="tl">
                    <a:srgbClr val="000000">
                      <a:alpha val="43137"/>
                    </a:srgbClr>
                  </a:outerShdw>
                </a:effectLst>
              </a:rPr>
              <a:t>Kickstarter. (2020, Oct. 25). Stats. https://www.kickstarter.com/help/stats</a:t>
            </a:r>
          </a:p>
          <a:p>
            <a:pPr>
              <a:spcBef>
                <a:spcPts val="0"/>
              </a:spcBef>
            </a:pPr>
            <a:endParaRPr lang="en-US" sz="1800" cap="none" dirty="0">
              <a:solidFill>
                <a:schemeClr val="bg1"/>
              </a:solidFill>
              <a:effectLst>
                <a:outerShdw blurRad="38100" dist="38100" dir="2700000" algn="tl">
                  <a:srgbClr val="000000">
                    <a:alpha val="43137"/>
                  </a:srgbClr>
                </a:outerShdw>
              </a:effectLst>
            </a:endParaRPr>
          </a:p>
          <a:p>
            <a:pPr>
              <a:spcBef>
                <a:spcPts val="0"/>
              </a:spcBef>
            </a:pPr>
            <a:r>
              <a:rPr lang="en-US" sz="1800" cap="none" dirty="0">
                <a:solidFill>
                  <a:schemeClr val="bg1"/>
                </a:solidFill>
                <a:effectLst>
                  <a:outerShdw blurRad="38100" dist="38100" dir="2700000" algn="tl">
                    <a:srgbClr val="000000">
                      <a:alpha val="43137"/>
                    </a:srgbClr>
                  </a:outerShdw>
                </a:effectLst>
              </a:rPr>
              <a:t>Mozilla. (2020, Jul. 02). ARIA. https://developer.mozilla.org/en-US/docs/Web/Accessibility/ARIA</a:t>
            </a:r>
          </a:p>
          <a:p>
            <a:pPr>
              <a:spcBef>
                <a:spcPts val="0"/>
              </a:spcBef>
            </a:pPr>
            <a:endParaRPr lang="en-US" sz="1800" cap="none" dirty="0">
              <a:solidFill>
                <a:schemeClr val="bg1"/>
              </a:solidFill>
              <a:effectLst>
                <a:outerShdw blurRad="38100" dist="38100" dir="2700000" algn="tl">
                  <a:srgbClr val="000000">
                    <a:alpha val="43137"/>
                  </a:srgbClr>
                </a:outerShdw>
              </a:effectLst>
            </a:endParaRPr>
          </a:p>
          <a:p>
            <a:pPr>
              <a:spcBef>
                <a:spcPts val="0"/>
              </a:spcBef>
            </a:pPr>
            <a:r>
              <a:rPr lang="en-US" sz="1800" cap="none" dirty="0" err="1">
                <a:solidFill>
                  <a:schemeClr val="bg1"/>
                </a:solidFill>
                <a:effectLst>
                  <a:outerShdw blurRad="38100" dist="38100" dir="2700000" algn="tl">
                    <a:srgbClr val="000000">
                      <a:alpha val="43137"/>
                    </a:srgbClr>
                  </a:outerShdw>
                </a:effectLst>
              </a:rPr>
              <a:t>Szmigiera</a:t>
            </a:r>
            <a:r>
              <a:rPr lang="en-US" sz="1800" cap="none" dirty="0">
                <a:solidFill>
                  <a:schemeClr val="bg1"/>
                </a:solidFill>
                <a:effectLst>
                  <a:outerShdw blurRad="38100" dist="38100" dir="2700000" algn="tl">
                    <a:srgbClr val="000000">
                      <a:alpha val="43137"/>
                    </a:srgbClr>
                  </a:outerShdw>
                </a:effectLst>
              </a:rPr>
              <a:t>, M. (2019, Dec. 11). </a:t>
            </a:r>
            <a:r>
              <a:rPr lang="en-US" sz="1800" i="1" cap="none" dirty="0">
                <a:solidFill>
                  <a:schemeClr val="bg1"/>
                </a:solidFill>
                <a:effectLst>
                  <a:outerShdw blurRad="38100" dist="38100" dir="2700000" algn="tl">
                    <a:srgbClr val="000000">
                      <a:alpha val="43137"/>
                    </a:srgbClr>
                  </a:outerShdw>
                </a:effectLst>
              </a:rPr>
              <a:t>Kickstarter: distribution of unsuccessfully funded projects 2019</a:t>
            </a:r>
            <a:r>
              <a:rPr lang="en-US" sz="1800" cap="none" dirty="0">
                <a:solidFill>
                  <a:schemeClr val="bg1"/>
                </a:solidFill>
                <a:effectLst>
                  <a:outerShdw blurRad="38100" dist="38100" dir="2700000" algn="tl">
                    <a:srgbClr val="000000">
                      <a:alpha val="43137"/>
                    </a:srgbClr>
                  </a:outerShdw>
                </a:effectLst>
              </a:rPr>
              <a:t>. Statista.</a:t>
            </a:r>
          </a:p>
          <a:p>
            <a:pPr>
              <a:spcBef>
                <a:spcPts val="0"/>
              </a:spcBef>
            </a:pPr>
            <a:r>
              <a:rPr lang="en-US" sz="1800" cap="none" dirty="0">
                <a:solidFill>
                  <a:schemeClr val="bg1"/>
                </a:solidFill>
                <a:effectLst>
                  <a:outerShdw blurRad="38100" dist="38100" dir="2700000" algn="tl">
                    <a:srgbClr val="000000">
                      <a:alpha val="43137"/>
                    </a:srgbClr>
                  </a:outerShdw>
                </a:effectLst>
              </a:rPr>
              <a:t>	https://www.statista.com/statistics/251732/overview-of-unsuccessfully-funded-projects-on-	crowdfunding-platform-</a:t>
            </a:r>
            <a:r>
              <a:rPr lang="en-US" sz="1800" cap="none" dirty="0" err="1">
                <a:solidFill>
                  <a:schemeClr val="bg1"/>
                </a:solidFill>
                <a:effectLst>
                  <a:outerShdw blurRad="38100" dist="38100" dir="2700000" algn="tl">
                    <a:srgbClr val="000000">
                      <a:alpha val="43137"/>
                    </a:srgbClr>
                  </a:outerShdw>
                </a:effectLst>
              </a:rPr>
              <a:t>kickstarter</a:t>
            </a:r>
            <a:r>
              <a:rPr lang="en-US" sz="1800" cap="none" dirty="0">
                <a:solidFill>
                  <a:schemeClr val="bg1"/>
                </a:solidFill>
                <a:effectLst>
                  <a:outerShdw blurRad="38100" dist="38100" dir="2700000" algn="tl">
                    <a:srgbClr val="000000">
                      <a:alpha val="43137"/>
                    </a:srgbClr>
                  </a:outerShdw>
                </a:effectLst>
              </a:rPr>
              <a:t>/</a:t>
            </a:r>
          </a:p>
        </p:txBody>
      </p:sp>
      <p:pic>
        <p:nvPicPr>
          <p:cNvPr id="6" name="Picture 5">
            <a:extLst>
              <a:ext uri="{FF2B5EF4-FFF2-40B4-BE49-F238E27FC236}">
                <a16:creationId xmlns:a16="http://schemas.microsoft.com/office/drawing/2014/main" id="{239E4025-A2EE-4893-95F9-675A89610154}"/>
              </a:ext>
            </a:extLst>
          </p:cNvPr>
          <p:cNvPicPr>
            <a:picLocks noChangeAspect="1"/>
          </p:cNvPicPr>
          <p:nvPr/>
        </p:nvPicPr>
        <p:blipFill rotWithShape="1">
          <a:blip r:embed="rId3"/>
          <a:srcRect t="59820" b="-14810"/>
          <a:stretch/>
        </p:blipFill>
        <p:spPr>
          <a:xfrm>
            <a:off x="1169" y="442792"/>
            <a:ext cx="5761219" cy="422418"/>
          </a:xfrm>
          <a:prstGeom prst="rect">
            <a:avLst/>
          </a:prstGeom>
        </p:spPr>
      </p:pic>
    </p:spTree>
    <p:extLst>
      <p:ext uri="{BB962C8B-B14F-4D97-AF65-F5344CB8AC3E}">
        <p14:creationId xmlns:p14="http://schemas.microsoft.com/office/powerpoint/2010/main" val="6399462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9FD83D83-0CDF-4D0D-B70B-E82036D6A239}"/>
              </a:ext>
            </a:extLst>
          </p:cNvPr>
          <p:cNvPicPr>
            <a:picLocks noChangeAspect="1"/>
          </p:cNvPicPr>
          <p:nvPr/>
        </p:nvPicPr>
        <p:blipFill rotWithShape="1">
          <a:blip r:embed="rId4">
            <a:extLst>
              <a:ext uri="{28A0092B-C50C-407E-A947-70E740481C1C}">
                <a14:useLocalDpi xmlns:a14="http://schemas.microsoft.com/office/drawing/2010/main" val="0"/>
              </a:ext>
            </a:extLst>
          </a:blip>
          <a:srcRect l="49656"/>
          <a:stretch/>
        </p:blipFill>
        <p:spPr>
          <a:xfrm flipV="1">
            <a:off x="1" y="6113973"/>
            <a:ext cx="12192000" cy="767966"/>
          </a:xfrm>
          <a:prstGeom prst="rect">
            <a:avLst/>
          </a:prstGeom>
        </p:spPr>
      </p:pic>
      <p:pic>
        <p:nvPicPr>
          <p:cNvPr id="16" name="Picture 15">
            <a:extLst>
              <a:ext uri="{FF2B5EF4-FFF2-40B4-BE49-F238E27FC236}">
                <a16:creationId xmlns:a16="http://schemas.microsoft.com/office/drawing/2014/main" id="{D8B21D7E-D44A-404B-8C30-C44D606C1AD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0" y="0"/>
            <a:ext cx="6993629" cy="767966"/>
          </a:xfrm>
          <a:prstGeom prst="rect">
            <a:avLst/>
          </a:prstGeom>
        </p:spPr>
      </p:pic>
      <p:pic>
        <p:nvPicPr>
          <p:cNvPr id="17" name="Picture 16">
            <a:extLst>
              <a:ext uri="{FF2B5EF4-FFF2-40B4-BE49-F238E27FC236}">
                <a16:creationId xmlns:a16="http://schemas.microsoft.com/office/drawing/2014/main" id="{F1B11599-7FB4-420B-A5CD-D80BEBAC3E86}"/>
              </a:ext>
            </a:extLst>
          </p:cNvPr>
          <p:cNvPicPr>
            <a:picLocks noChangeAspect="1"/>
          </p:cNvPicPr>
          <p:nvPr/>
        </p:nvPicPr>
        <p:blipFill rotWithShape="1">
          <a:blip r:embed="rId4">
            <a:extLst>
              <a:ext uri="{28A0092B-C50C-407E-A947-70E740481C1C}">
                <a14:useLocalDpi xmlns:a14="http://schemas.microsoft.com/office/drawing/2010/main" val="0"/>
              </a:ext>
            </a:extLst>
          </a:blip>
          <a:srcRect l="49656"/>
          <a:stretch/>
        </p:blipFill>
        <p:spPr>
          <a:xfrm>
            <a:off x="6429613" y="3288"/>
            <a:ext cx="5762387" cy="767966"/>
          </a:xfrm>
          <a:prstGeom prst="rect">
            <a:avLst/>
          </a:prstGeom>
        </p:spPr>
      </p:pic>
      <p:sp>
        <p:nvSpPr>
          <p:cNvPr id="4" name="Title 1">
            <a:extLst>
              <a:ext uri="{FF2B5EF4-FFF2-40B4-BE49-F238E27FC236}">
                <a16:creationId xmlns:a16="http://schemas.microsoft.com/office/drawing/2014/main" id="{9BE058A8-8675-4B67-B5D9-33F204963990}"/>
              </a:ext>
            </a:extLst>
          </p:cNvPr>
          <p:cNvSpPr txBox="1">
            <a:spLocks/>
          </p:cNvSpPr>
          <p:nvPr/>
        </p:nvSpPr>
        <p:spPr>
          <a:xfrm>
            <a:off x="584617" y="954028"/>
            <a:ext cx="11232952" cy="624251"/>
          </a:xfrm>
          <a:prstGeom prst="rect">
            <a:avLst/>
          </a:prstGeom>
        </p:spPr>
        <p:txBody>
          <a:bodyPr vert="horz" lIns="91440" tIns="45720" rIns="91440" bIns="45720" rtlCol="0" anchor="b">
            <a:no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r>
              <a:rPr lang="en-US" sz="4800" b="1" dirty="0">
                <a:solidFill>
                  <a:srgbClr val="C43815"/>
                </a:solidFill>
                <a:effectLst>
                  <a:outerShdw blurRad="38100" dist="38100" dir="2700000" algn="tl">
                    <a:srgbClr val="000000">
                      <a:alpha val="43137"/>
                    </a:srgbClr>
                  </a:outerShdw>
                </a:effectLst>
              </a:rPr>
              <a:t>I</a:t>
            </a:r>
            <a:r>
              <a:rPr lang="en-US" sz="4800" dirty="0">
                <a:solidFill>
                  <a:schemeClr val="bg1"/>
                </a:solidFill>
                <a:effectLst>
                  <a:outerShdw blurRad="38100" dist="38100" dir="2700000" algn="tl">
                    <a:srgbClr val="000000">
                      <a:alpha val="43137"/>
                    </a:srgbClr>
                  </a:outerShdw>
                </a:effectLst>
              </a:rPr>
              <a:t>ntroduction</a:t>
            </a:r>
          </a:p>
        </p:txBody>
      </p:sp>
      <p:sp>
        <p:nvSpPr>
          <p:cNvPr id="52" name="Subtitle 2">
            <a:extLst>
              <a:ext uri="{FF2B5EF4-FFF2-40B4-BE49-F238E27FC236}">
                <a16:creationId xmlns:a16="http://schemas.microsoft.com/office/drawing/2014/main" id="{94BAAF29-168A-47C1-87B8-7861BDF41334}"/>
              </a:ext>
            </a:extLst>
          </p:cNvPr>
          <p:cNvSpPr>
            <a:spLocks noGrp="1"/>
          </p:cNvSpPr>
          <p:nvPr>
            <p:ph type="subTitle" idx="1"/>
          </p:nvPr>
        </p:nvSpPr>
        <p:spPr>
          <a:xfrm>
            <a:off x="7989757" y="6520722"/>
            <a:ext cx="4160222" cy="304009"/>
          </a:xfrm>
        </p:spPr>
        <p:txBody>
          <a:bodyPr>
            <a:normAutofit fontScale="92500" lnSpcReduction="20000"/>
          </a:bodyPr>
          <a:lstStyle/>
          <a:p>
            <a:pPr algn="r"/>
            <a:r>
              <a:rPr lang="en-US" sz="1800" spc="300" dirty="0">
                <a:solidFill>
                  <a:schemeClr val="bg1">
                    <a:lumMod val="65000"/>
                    <a:lumOff val="35000"/>
                  </a:schemeClr>
                </a:solidFill>
                <a:effectLst>
                  <a:outerShdw blurRad="38100" dist="38100" dir="2700000" algn="tl">
                    <a:srgbClr val="000000">
                      <a:alpha val="43137"/>
                    </a:srgbClr>
                  </a:outerShdw>
                </a:effectLst>
              </a:rPr>
              <a:t>By Shenica r. Graham</a:t>
            </a:r>
          </a:p>
        </p:txBody>
      </p:sp>
      <p:sp>
        <p:nvSpPr>
          <p:cNvPr id="2" name="Subtitle 2">
            <a:extLst>
              <a:ext uri="{FF2B5EF4-FFF2-40B4-BE49-F238E27FC236}">
                <a16:creationId xmlns:a16="http://schemas.microsoft.com/office/drawing/2014/main" id="{DD23B3AD-B7D4-4885-AEE9-200D838702C0}"/>
              </a:ext>
            </a:extLst>
          </p:cNvPr>
          <p:cNvSpPr txBox="1">
            <a:spLocks/>
          </p:cNvSpPr>
          <p:nvPr/>
        </p:nvSpPr>
        <p:spPr>
          <a:xfrm>
            <a:off x="402241" y="1761052"/>
            <a:ext cx="11415327" cy="4356209"/>
          </a:xfrm>
          <a:prstGeom prst="rect">
            <a:avLst/>
          </a:prstGeom>
        </p:spPr>
        <p:txBody>
          <a:bodyPr vert="horz" lIns="91440" tIns="45720" rIns="91440" bIns="45720" rtlCol="0" anchor="t">
            <a:normAutofit fontScale="70000" lnSpcReduction="20000"/>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algn="just">
              <a:lnSpc>
                <a:spcPct val="120000"/>
              </a:lnSpc>
            </a:pPr>
            <a:r>
              <a:rPr lang="en-US" sz="2800" b="1" cap="none" dirty="0">
                <a:solidFill>
                  <a:schemeClr val="bg1"/>
                </a:solidFill>
                <a:effectLst>
                  <a:outerShdw blurRad="38100" dist="38100" dir="2700000" algn="tl">
                    <a:srgbClr val="000000">
                      <a:alpha val="43137"/>
                    </a:srgbClr>
                  </a:outerShdw>
                </a:effectLst>
              </a:rPr>
              <a:t>Hi Sharks. </a:t>
            </a:r>
            <a:r>
              <a:rPr lang="en-US" sz="2800" cap="none" dirty="0">
                <a:solidFill>
                  <a:schemeClr val="bg1"/>
                </a:solidFill>
                <a:effectLst>
                  <a:outerShdw blurRad="38100" dist="38100" dir="2700000" algn="tl">
                    <a:srgbClr val="000000">
                      <a:alpha val="43137"/>
                    </a:srgbClr>
                  </a:outerShdw>
                </a:effectLst>
              </a:rPr>
              <a:t>Have you ever lost time and money on a failed fundraising campaign? First of all, subjecting yourself, your ideas, and your projects to public scrutiny can be a major stressor, not to mention how you would feel if you failed. Crowdfunding is a global reaching concept that is putting as many new projects on the map as it is creating new failures every day. Life after a failed project can be daunting even for the industrious. However, there is evidence that crowdfunding is a viable alternative to the conventional methods of the previous century that involve big banks and bigger interest rates. One of the crowdfunding gurus is Kickstarter. According to statista.com, about 17 million people have pledged monetary support of Kickstarter projects. However, Kickstarter reports that 11% of projects finish without ever receiving a single pledge. How can you know if a campaign is likely to fail before investing? You need an edge – a campaign </a:t>
            </a:r>
            <a:r>
              <a:rPr lang="en-US" sz="2800" cap="none" dirty="0">
                <a:solidFill>
                  <a:srgbClr val="C43815"/>
                </a:solidFill>
                <a:effectLst>
                  <a:outerShdw blurRad="38100" dist="38100" dir="2700000" algn="tl">
                    <a:srgbClr val="000000">
                      <a:alpha val="43137"/>
                    </a:srgbClr>
                  </a:outerShdw>
                </a:effectLst>
              </a:rPr>
              <a:t>success predictor</a:t>
            </a:r>
            <a:r>
              <a:rPr lang="en-US" sz="2800" cap="none" dirty="0">
                <a:solidFill>
                  <a:schemeClr val="bg1"/>
                </a:solidFill>
                <a:effectLst>
                  <a:outerShdw blurRad="38100" dist="38100" dir="2700000" algn="tl">
                    <a:srgbClr val="000000">
                      <a:alpha val="43137"/>
                    </a:srgbClr>
                  </a:outerShdw>
                </a:effectLst>
              </a:rPr>
              <a:t>. Welcome to </a:t>
            </a:r>
            <a:r>
              <a:rPr lang="en-US" sz="2800" cap="none" dirty="0">
                <a:solidFill>
                  <a:schemeClr val="bg1"/>
                </a:solidFill>
                <a:effectLst>
                  <a:outerShdw blurRad="38100" dist="38100" dir="2700000" algn="tl">
                    <a:srgbClr val="000000">
                      <a:alpha val="43137"/>
                    </a:srgbClr>
                  </a:outerShdw>
                </a:effectLst>
                <a:highlight>
                  <a:srgbClr val="C43815"/>
                </a:highlight>
              </a:rPr>
              <a:t>K</a:t>
            </a:r>
            <a:r>
              <a:rPr lang="en-US" sz="2800" cap="none" dirty="0">
                <a:solidFill>
                  <a:schemeClr val="bg1"/>
                </a:solidFill>
                <a:effectLst>
                  <a:outerShdw blurRad="38100" dist="38100" dir="2700000" algn="tl">
                    <a:srgbClr val="000000">
                      <a:alpha val="43137"/>
                    </a:srgbClr>
                  </a:outerShdw>
                </a:effectLst>
              </a:rPr>
              <a:t>ickstarter Success!</a:t>
            </a:r>
          </a:p>
        </p:txBody>
      </p:sp>
      <p:pic>
        <p:nvPicPr>
          <p:cNvPr id="6" name="Picture 5" descr="Icon&#10;&#10;Description automatically generated">
            <a:extLst>
              <a:ext uri="{FF2B5EF4-FFF2-40B4-BE49-F238E27FC236}">
                <a16:creationId xmlns:a16="http://schemas.microsoft.com/office/drawing/2014/main" id="{5C8306AE-296F-42B8-83D6-489C1D4316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06413" y="5218131"/>
            <a:ext cx="313856" cy="278983"/>
          </a:xfrm>
          <a:prstGeom prst="rect">
            <a:avLst/>
          </a:prstGeom>
        </p:spPr>
      </p:pic>
      <p:pic>
        <p:nvPicPr>
          <p:cNvPr id="10" name="Audio 9">
            <a:hlinkClick r:id="" action="ppaction://media"/>
            <a:extLst>
              <a:ext uri="{FF2B5EF4-FFF2-40B4-BE49-F238E27FC236}">
                <a16:creationId xmlns:a16="http://schemas.microsoft.com/office/drawing/2014/main" id="{3886322E-7244-46D8-BF7A-A19B1EBA27C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pic>
        <p:nvPicPr>
          <p:cNvPr id="11" name="Picture 10">
            <a:extLst>
              <a:ext uri="{FF2B5EF4-FFF2-40B4-BE49-F238E27FC236}">
                <a16:creationId xmlns:a16="http://schemas.microsoft.com/office/drawing/2014/main" id="{B8A0EEB7-E402-4F6C-A0EE-2C6E0985198B}"/>
              </a:ext>
            </a:extLst>
          </p:cNvPr>
          <p:cNvPicPr>
            <a:picLocks noChangeAspect="1"/>
          </p:cNvPicPr>
          <p:nvPr/>
        </p:nvPicPr>
        <p:blipFill rotWithShape="1">
          <a:blip r:embed="rId7"/>
          <a:srcRect t="59820" b="-14810"/>
          <a:stretch/>
        </p:blipFill>
        <p:spPr>
          <a:xfrm>
            <a:off x="1169" y="442792"/>
            <a:ext cx="5761219" cy="422418"/>
          </a:xfrm>
          <a:prstGeom prst="rect">
            <a:avLst/>
          </a:prstGeom>
        </p:spPr>
      </p:pic>
    </p:spTree>
    <p:extLst>
      <p:ext uri="{BB962C8B-B14F-4D97-AF65-F5344CB8AC3E}">
        <p14:creationId xmlns:p14="http://schemas.microsoft.com/office/powerpoint/2010/main" val="1789616953"/>
      </p:ext>
    </p:extLst>
  </p:cSld>
  <p:clrMapOvr>
    <a:masterClrMapping/>
  </p:clrMapOvr>
  <mc:AlternateContent xmlns:mc="http://schemas.openxmlformats.org/markup-compatibility/2006" xmlns:p14="http://schemas.microsoft.com/office/powerpoint/2010/main">
    <mc:Choice Requires="p14">
      <p:transition spd="slow" p14:dur="2000" advTm="63565"/>
    </mc:Choice>
    <mc:Fallback xmlns="">
      <p:transition spd="slow" advTm="635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9FD83D83-0CDF-4D0D-B70B-E82036D6A239}"/>
              </a:ext>
            </a:extLst>
          </p:cNvPr>
          <p:cNvPicPr>
            <a:picLocks noChangeAspect="1"/>
          </p:cNvPicPr>
          <p:nvPr/>
        </p:nvPicPr>
        <p:blipFill rotWithShape="1">
          <a:blip r:embed="rId4">
            <a:extLst>
              <a:ext uri="{28A0092B-C50C-407E-A947-70E740481C1C}">
                <a14:useLocalDpi xmlns:a14="http://schemas.microsoft.com/office/drawing/2010/main" val="0"/>
              </a:ext>
            </a:extLst>
          </a:blip>
          <a:srcRect l="49656"/>
          <a:stretch/>
        </p:blipFill>
        <p:spPr>
          <a:xfrm flipV="1">
            <a:off x="1" y="6113973"/>
            <a:ext cx="12192000" cy="767966"/>
          </a:xfrm>
          <a:prstGeom prst="rect">
            <a:avLst/>
          </a:prstGeom>
        </p:spPr>
      </p:pic>
      <p:pic>
        <p:nvPicPr>
          <p:cNvPr id="16" name="Picture 15">
            <a:extLst>
              <a:ext uri="{FF2B5EF4-FFF2-40B4-BE49-F238E27FC236}">
                <a16:creationId xmlns:a16="http://schemas.microsoft.com/office/drawing/2014/main" id="{D8B21D7E-D44A-404B-8C30-C44D606C1AD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0" y="0"/>
            <a:ext cx="6993629" cy="767966"/>
          </a:xfrm>
          <a:prstGeom prst="rect">
            <a:avLst/>
          </a:prstGeom>
        </p:spPr>
      </p:pic>
      <p:pic>
        <p:nvPicPr>
          <p:cNvPr id="17" name="Picture 16">
            <a:extLst>
              <a:ext uri="{FF2B5EF4-FFF2-40B4-BE49-F238E27FC236}">
                <a16:creationId xmlns:a16="http://schemas.microsoft.com/office/drawing/2014/main" id="{F1B11599-7FB4-420B-A5CD-D80BEBAC3E86}"/>
              </a:ext>
            </a:extLst>
          </p:cNvPr>
          <p:cNvPicPr>
            <a:picLocks noChangeAspect="1"/>
          </p:cNvPicPr>
          <p:nvPr/>
        </p:nvPicPr>
        <p:blipFill rotWithShape="1">
          <a:blip r:embed="rId4">
            <a:extLst>
              <a:ext uri="{28A0092B-C50C-407E-A947-70E740481C1C}">
                <a14:useLocalDpi xmlns:a14="http://schemas.microsoft.com/office/drawing/2010/main" val="0"/>
              </a:ext>
            </a:extLst>
          </a:blip>
          <a:srcRect l="49656"/>
          <a:stretch/>
        </p:blipFill>
        <p:spPr>
          <a:xfrm>
            <a:off x="6429613" y="3288"/>
            <a:ext cx="5762387" cy="767966"/>
          </a:xfrm>
          <a:prstGeom prst="rect">
            <a:avLst/>
          </a:prstGeom>
        </p:spPr>
      </p:pic>
      <p:sp>
        <p:nvSpPr>
          <p:cNvPr id="4" name="Title 1">
            <a:extLst>
              <a:ext uri="{FF2B5EF4-FFF2-40B4-BE49-F238E27FC236}">
                <a16:creationId xmlns:a16="http://schemas.microsoft.com/office/drawing/2014/main" id="{9BE058A8-8675-4B67-B5D9-33F204963990}"/>
              </a:ext>
            </a:extLst>
          </p:cNvPr>
          <p:cNvSpPr txBox="1">
            <a:spLocks/>
          </p:cNvSpPr>
          <p:nvPr/>
        </p:nvSpPr>
        <p:spPr>
          <a:xfrm>
            <a:off x="584617" y="954028"/>
            <a:ext cx="11232952" cy="624251"/>
          </a:xfrm>
          <a:prstGeom prst="rect">
            <a:avLst/>
          </a:prstGeom>
        </p:spPr>
        <p:txBody>
          <a:bodyPr vert="horz" lIns="91440" tIns="45720" rIns="91440" bIns="45720" rtlCol="0" anchor="b">
            <a:no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r>
              <a:rPr lang="en-US" sz="4800" dirty="0">
                <a:solidFill>
                  <a:schemeClr val="bg1"/>
                </a:solidFill>
                <a:effectLst>
                  <a:outerShdw blurRad="38100" dist="38100" dir="2700000" algn="tl">
                    <a:srgbClr val="000000">
                      <a:alpha val="43137"/>
                    </a:srgbClr>
                  </a:outerShdw>
                </a:effectLst>
              </a:rPr>
              <a:t>The Kickstarter </a:t>
            </a:r>
            <a:r>
              <a:rPr lang="en-US" sz="4800" b="1" dirty="0">
                <a:solidFill>
                  <a:srgbClr val="C43815"/>
                </a:solidFill>
                <a:effectLst>
                  <a:outerShdw blurRad="38100" dist="38100" dir="2700000" algn="tl">
                    <a:srgbClr val="000000">
                      <a:alpha val="43137"/>
                    </a:srgbClr>
                  </a:outerShdw>
                </a:effectLst>
              </a:rPr>
              <a:t>P</a:t>
            </a:r>
            <a:r>
              <a:rPr lang="en-US" sz="4800" dirty="0">
                <a:solidFill>
                  <a:schemeClr val="bg1"/>
                </a:solidFill>
                <a:effectLst>
                  <a:outerShdw blurRad="38100" dist="38100" dir="2700000" algn="tl">
                    <a:srgbClr val="000000">
                      <a:alpha val="43137"/>
                    </a:srgbClr>
                  </a:outerShdw>
                </a:effectLst>
              </a:rPr>
              <a:t>roblem</a:t>
            </a:r>
          </a:p>
        </p:txBody>
      </p:sp>
      <p:sp>
        <p:nvSpPr>
          <p:cNvPr id="52" name="Subtitle 2">
            <a:extLst>
              <a:ext uri="{FF2B5EF4-FFF2-40B4-BE49-F238E27FC236}">
                <a16:creationId xmlns:a16="http://schemas.microsoft.com/office/drawing/2014/main" id="{94BAAF29-168A-47C1-87B8-7861BDF41334}"/>
              </a:ext>
            </a:extLst>
          </p:cNvPr>
          <p:cNvSpPr>
            <a:spLocks noGrp="1"/>
          </p:cNvSpPr>
          <p:nvPr>
            <p:ph type="subTitle" idx="1"/>
          </p:nvPr>
        </p:nvSpPr>
        <p:spPr>
          <a:xfrm>
            <a:off x="7989757" y="6520722"/>
            <a:ext cx="4160222" cy="304009"/>
          </a:xfrm>
        </p:spPr>
        <p:txBody>
          <a:bodyPr>
            <a:normAutofit fontScale="92500" lnSpcReduction="20000"/>
          </a:bodyPr>
          <a:lstStyle/>
          <a:p>
            <a:pPr algn="r"/>
            <a:r>
              <a:rPr lang="en-US" sz="1800" spc="300" dirty="0">
                <a:solidFill>
                  <a:schemeClr val="bg1">
                    <a:lumMod val="65000"/>
                    <a:lumOff val="35000"/>
                  </a:schemeClr>
                </a:solidFill>
                <a:effectLst>
                  <a:outerShdw blurRad="38100" dist="38100" dir="2700000" algn="tl">
                    <a:srgbClr val="000000">
                      <a:alpha val="43137"/>
                    </a:srgbClr>
                  </a:outerShdw>
                </a:effectLst>
              </a:rPr>
              <a:t>By Shenica r. Graham</a:t>
            </a:r>
          </a:p>
        </p:txBody>
      </p:sp>
      <p:sp>
        <p:nvSpPr>
          <p:cNvPr id="2" name="Subtitle 2">
            <a:extLst>
              <a:ext uri="{FF2B5EF4-FFF2-40B4-BE49-F238E27FC236}">
                <a16:creationId xmlns:a16="http://schemas.microsoft.com/office/drawing/2014/main" id="{DD23B3AD-B7D4-4885-AEE9-200D838702C0}"/>
              </a:ext>
            </a:extLst>
          </p:cNvPr>
          <p:cNvSpPr txBox="1">
            <a:spLocks/>
          </p:cNvSpPr>
          <p:nvPr/>
        </p:nvSpPr>
        <p:spPr>
          <a:xfrm>
            <a:off x="402241" y="1761052"/>
            <a:ext cx="11415327" cy="4356209"/>
          </a:xfrm>
          <a:prstGeom prst="rect">
            <a:avLst/>
          </a:prstGeom>
        </p:spPr>
        <p:txBody>
          <a:bodyPr vert="horz" lIns="91440" tIns="45720" rIns="91440" bIns="45720" rtlCol="0" anchor="t">
            <a:normAutofit lnSpcReduction="10000"/>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algn="just">
              <a:lnSpc>
                <a:spcPct val="120000"/>
              </a:lnSpc>
            </a:pPr>
            <a:r>
              <a:rPr lang="en-US" sz="2800" cap="none" dirty="0">
                <a:solidFill>
                  <a:schemeClr val="bg1"/>
                </a:solidFill>
                <a:effectLst>
                  <a:outerShdw blurRad="38100" dist="38100" dir="2700000" algn="tl">
                    <a:srgbClr val="000000">
                      <a:alpha val="43137"/>
                    </a:srgbClr>
                  </a:outerShdw>
                </a:effectLst>
              </a:rPr>
              <a:t>Before I introduce the team, let’s look at the Kickstarter problem. Sure, the idea of raising unlimited funds for your project is inviting. However, the all-or-nothing model of Kickstarter means that if your goal is not met, you lose all pledges – even if you are very close to meeting your fundraising goal. This problem was important to our team because we felt that most campaigns were failing not because of a lack of effort, but because of other factors such as viability in terms of some campaign variables that we will address.</a:t>
            </a:r>
          </a:p>
        </p:txBody>
      </p:sp>
      <p:pic>
        <p:nvPicPr>
          <p:cNvPr id="5" name="Audio 4">
            <a:hlinkClick r:id="" action="ppaction://media"/>
            <a:extLst>
              <a:ext uri="{FF2B5EF4-FFF2-40B4-BE49-F238E27FC236}">
                <a16:creationId xmlns:a16="http://schemas.microsoft.com/office/drawing/2014/main" id="{8428FCCF-78BF-4C5C-BD66-27CF3A09972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pic>
        <p:nvPicPr>
          <p:cNvPr id="7" name="Picture 6">
            <a:extLst>
              <a:ext uri="{FF2B5EF4-FFF2-40B4-BE49-F238E27FC236}">
                <a16:creationId xmlns:a16="http://schemas.microsoft.com/office/drawing/2014/main" id="{3F338623-FA81-4C06-94CC-42F60EF104ED}"/>
              </a:ext>
            </a:extLst>
          </p:cNvPr>
          <p:cNvPicPr>
            <a:picLocks noChangeAspect="1"/>
          </p:cNvPicPr>
          <p:nvPr/>
        </p:nvPicPr>
        <p:blipFill rotWithShape="1">
          <a:blip r:embed="rId6"/>
          <a:srcRect t="59820" b="-14810"/>
          <a:stretch/>
        </p:blipFill>
        <p:spPr>
          <a:xfrm>
            <a:off x="1169" y="442792"/>
            <a:ext cx="5761219" cy="422418"/>
          </a:xfrm>
          <a:prstGeom prst="rect">
            <a:avLst/>
          </a:prstGeom>
        </p:spPr>
      </p:pic>
    </p:spTree>
    <p:extLst>
      <p:ext uri="{BB962C8B-B14F-4D97-AF65-F5344CB8AC3E}">
        <p14:creationId xmlns:p14="http://schemas.microsoft.com/office/powerpoint/2010/main" val="3214566980"/>
      </p:ext>
    </p:extLst>
  </p:cSld>
  <p:clrMapOvr>
    <a:masterClrMapping/>
  </p:clrMapOvr>
  <mc:AlternateContent xmlns:mc="http://schemas.openxmlformats.org/markup-compatibility/2006" xmlns:p14="http://schemas.microsoft.com/office/powerpoint/2010/main">
    <mc:Choice Requires="p14">
      <p:transition spd="slow" p14:dur="2000" advTm="31913"/>
    </mc:Choice>
    <mc:Fallback xmlns="">
      <p:transition spd="slow" advTm="319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9FD83D83-0CDF-4D0D-B70B-E82036D6A239}"/>
              </a:ext>
            </a:extLst>
          </p:cNvPr>
          <p:cNvPicPr>
            <a:picLocks noChangeAspect="1"/>
          </p:cNvPicPr>
          <p:nvPr/>
        </p:nvPicPr>
        <p:blipFill rotWithShape="1">
          <a:blip r:embed="rId4">
            <a:extLst>
              <a:ext uri="{28A0092B-C50C-407E-A947-70E740481C1C}">
                <a14:useLocalDpi xmlns:a14="http://schemas.microsoft.com/office/drawing/2010/main" val="0"/>
              </a:ext>
            </a:extLst>
          </a:blip>
          <a:srcRect l="49656"/>
          <a:stretch/>
        </p:blipFill>
        <p:spPr>
          <a:xfrm flipV="1">
            <a:off x="1" y="6113973"/>
            <a:ext cx="12192000" cy="767966"/>
          </a:xfrm>
          <a:prstGeom prst="rect">
            <a:avLst/>
          </a:prstGeom>
        </p:spPr>
      </p:pic>
      <p:grpSp>
        <p:nvGrpSpPr>
          <p:cNvPr id="18" name="Group 17">
            <a:extLst>
              <a:ext uri="{FF2B5EF4-FFF2-40B4-BE49-F238E27FC236}">
                <a16:creationId xmlns:a16="http://schemas.microsoft.com/office/drawing/2014/main" id="{43385E25-E0A0-4447-9047-262BA237B9BB}"/>
              </a:ext>
            </a:extLst>
          </p:cNvPr>
          <p:cNvGrpSpPr/>
          <p:nvPr/>
        </p:nvGrpSpPr>
        <p:grpSpPr>
          <a:xfrm>
            <a:off x="407503" y="1802484"/>
            <a:ext cx="11602426" cy="4175803"/>
            <a:chOff x="407503" y="1802484"/>
            <a:chExt cx="11602426" cy="4175803"/>
          </a:xfrm>
        </p:grpSpPr>
        <p:sp>
          <p:nvSpPr>
            <p:cNvPr id="93" name="Rectangle 92">
              <a:extLst>
                <a:ext uri="{FF2B5EF4-FFF2-40B4-BE49-F238E27FC236}">
                  <a16:creationId xmlns:a16="http://schemas.microsoft.com/office/drawing/2014/main" id="{B76AF051-1F46-442E-8290-7B23AA44E371}"/>
                </a:ext>
              </a:extLst>
            </p:cNvPr>
            <p:cNvSpPr/>
            <p:nvPr/>
          </p:nvSpPr>
          <p:spPr>
            <a:xfrm>
              <a:off x="3475176" y="4182722"/>
              <a:ext cx="1342688" cy="1463784"/>
            </a:xfrm>
            <a:prstGeom prst="rect">
              <a:avLst/>
            </a:prstGeom>
            <a:solidFill>
              <a:srgbClr val="DADF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pic>
          <p:nvPicPr>
            <p:cNvPr id="23" name="Picture 22" descr="A person posing for the camera&#10;&#10;Description automatically generated">
              <a:extLst>
                <a:ext uri="{FF2B5EF4-FFF2-40B4-BE49-F238E27FC236}">
                  <a16:creationId xmlns:a16="http://schemas.microsoft.com/office/drawing/2014/main" id="{006F6376-F0FA-4D90-86BD-A5734FBB51A2}"/>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19922" b="87109" l="34766" r="83008">
                          <a14:foregroundMark x1="48047" y1="24219" x2="59570" y2="28125"/>
                          <a14:foregroundMark x1="59570" y1="28125" x2="66602" y2="35352"/>
                          <a14:foregroundMark x1="66602" y1="35352" x2="70508" y2="46484"/>
                          <a14:foregroundMark x1="70508" y1="46484" x2="70313" y2="40039"/>
                          <a14:foregroundMark x1="39258" y1="33984" x2="42969" y2="24609"/>
                          <a14:foregroundMark x1="47498" y1="20262" x2="47852" y2="19922"/>
                          <a14:foregroundMark x1="42969" y1="24609" x2="44046" y2="23576"/>
                          <a14:foregroundMark x1="72266" y1="59961" x2="81445" y2="69922"/>
                          <a14:foregroundMark x1="75348" y1="55628" x2="74219" y2="60352"/>
                          <a14:foregroundMark x1="74219" y1="50586" x2="74414" y2="54688"/>
                          <a14:foregroundMark x1="47070" y1="71875" x2="49414" y2="85547"/>
                          <a14:foregroundMark x1="41578" y1="80614" x2="39572" y2="81952"/>
                          <a14:foregroundMark x1="41782" y1="80478" x2="41921" y2="80385"/>
                          <a14:foregroundMark x1="45898" y1="77734" x2="42167" y2="80221"/>
                          <a14:foregroundMark x1="35138" y1="86272" x2="34766" y2="86719"/>
                          <a14:foregroundMark x1="39453" y1="81641" x2="36719" y2="87109"/>
                          <a14:foregroundMark x1="80859" y1="78516" x2="80859" y2="88867"/>
                          <a14:foregroundMark x1="80859" y1="88867" x2="59375" y2="87109"/>
                          <a14:foregroundMark x1="59375" y1="87109" x2="37695" y2="86133"/>
                          <a14:foregroundMark x1="37695" y1="86133" x2="80469" y2="78711"/>
                          <a14:foregroundMark x1="66602" y1="24414" x2="71680" y2="33594"/>
                          <a14:foregroundMark x1="71680" y1="33594" x2="73438" y2="43164"/>
                          <a14:foregroundMark x1="72266" y1="30078" x2="72852" y2="31445"/>
                          <a14:foregroundMark x1="73438" y1="32422" x2="72852" y2="32031"/>
                          <a14:foregroundMark x1="43359" y1="23828" x2="43359" y2="23828"/>
                          <a14:foregroundMark x1="83203" y1="73828" x2="81055" y2="72070"/>
                          <a14:foregroundMark x1="35156" y1="85547" x2="35156" y2="85547"/>
                          <a14:foregroundMark x1="81836" y1="76563" x2="81641" y2="87109"/>
                          <a14:foregroundMark x1="81641" y1="87109" x2="81836" y2="85547"/>
                          <a14:foregroundMark x1="82422" y1="76563" x2="82422" y2="76563"/>
                          <a14:backgroundMark x1="38281" y1="71484" x2="38867" y2="80664"/>
                          <a14:backgroundMark x1="36719" y1="72656" x2="38281" y2="81055"/>
                          <a14:backgroundMark x1="76003" y1="38744" x2="77930" y2="42773"/>
                          <a14:backgroundMark x1="77930" y1="42773" x2="77734" y2="55664"/>
                          <a14:backgroundMark x1="75977" y1="30859" x2="80273" y2="19531"/>
                          <a14:backgroundMark x1="80273" y1="19531" x2="78906" y2="30664"/>
                          <a14:backgroundMark x1="78906" y1="30664" x2="77344" y2="33398"/>
                          <a14:backgroundMark x1="37305" y1="72070" x2="35156" y2="29688"/>
                          <a14:backgroundMark x1="35156" y1="29688" x2="36914" y2="28516"/>
                          <a14:backgroundMark x1="36719" y1="45117" x2="36719" y2="29492"/>
                          <a14:backgroundMark x1="36719" y1="29492" x2="36719" y2="29492"/>
                          <a14:backgroundMark x1="71289" y1="25977" x2="74414" y2="20898"/>
                          <a14:backgroundMark x1="73438" y1="32422" x2="75195" y2="29492"/>
                          <a14:backgroundMark x1="44922" y1="21484" x2="48047" y2="18164"/>
                          <a14:backgroundMark x1="47852" y1="19727" x2="47852" y2="19727"/>
                          <a14:backgroundMark x1="47070" y1="20313" x2="48438" y2="17773"/>
                          <a14:backgroundMark x1="37500" y1="61133" x2="37500" y2="46094"/>
                          <a14:backgroundMark x1="38086" y1="61914" x2="38086" y2="60938"/>
                          <a14:backgroundMark x1="39063" y1="62500" x2="38477" y2="60352"/>
                        </a14:backgroundRemoval>
                      </a14:imgEffect>
                    </a14:imgLayer>
                  </a14:imgProps>
                </a:ext>
                <a:ext uri="{28A0092B-C50C-407E-A947-70E740481C1C}">
                  <a14:useLocalDpi xmlns:a14="http://schemas.microsoft.com/office/drawing/2010/main" val="0"/>
                </a:ext>
              </a:extLst>
            </a:blip>
            <a:srcRect l="30939" t="20110" r="18630" b="17092"/>
            <a:stretch/>
          </p:blipFill>
          <p:spPr>
            <a:xfrm>
              <a:off x="3448634" y="4185349"/>
              <a:ext cx="1369230" cy="1463783"/>
            </a:xfrm>
            <a:prstGeom prst="rect">
              <a:avLst/>
            </a:prstGeom>
            <a:ln>
              <a:solidFill>
                <a:schemeClr val="bg1">
                  <a:lumMod val="50000"/>
                  <a:lumOff val="50000"/>
                </a:schemeClr>
              </a:solidFill>
            </a:ln>
          </p:spPr>
        </p:pic>
        <p:pic>
          <p:nvPicPr>
            <p:cNvPr id="27" name="Picture 26" descr="A person wearing a suit and tie smiling at the camera&#10;&#10;Description automatically generated">
              <a:extLst>
                <a:ext uri="{FF2B5EF4-FFF2-40B4-BE49-F238E27FC236}">
                  <a16:creationId xmlns:a16="http://schemas.microsoft.com/office/drawing/2014/main" id="{36B8407D-87B9-43A4-9D6F-E661930C601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84933" y="2406678"/>
              <a:ext cx="1307987" cy="1308827"/>
            </a:xfrm>
            <a:prstGeom prst="rect">
              <a:avLst/>
            </a:prstGeom>
            <a:ln>
              <a:solidFill>
                <a:schemeClr val="bg1">
                  <a:lumMod val="50000"/>
                  <a:lumOff val="50000"/>
                </a:schemeClr>
              </a:solidFill>
            </a:ln>
          </p:spPr>
        </p:pic>
        <p:pic>
          <p:nvPicPr>
            <p:cNvPr id="33" name="Picture 32" descr="A person wearing a pink shirt smiling and looking at the camera&#10;&#10;Description automatically generated">
              <a:extLst>
                <a:ext uri="{FF2B5EF4-FFF2-40B4-BE49-F238E27FC236}">
                  <a16:creationId xmlns:a16="http://schemas.microsoft.com/office/drawing/2014/main" id="{674655D7-4025-4B91-8F09-A584384BD1E9}"/>
                </a:ext>
              </a:extLst>
            </p:cNvPr>
            <p:cNvPicPr>
              <a:picLocks noChangeAspect="1"/>
            </p:cNvPicPr>
            <p:nvPr/>
          </p:nvPicPr>
          <p:blipFill rotWithShape="1">
            <a:blip r:embed="rId8">
              <a:extLst>
                <a:ext uri="{28A0092B-C50C-407E-A947-70E740481C1C}">
                  <a14:useLocalDpi xmlns:a14="http://schemas.microsoft.com/office/drawing/2010/main" val="0"/>
                </a:ext>
              </a:extLst>
            </a:blip>
            <a:srcRect l="12947" t="5612" r="7434" b="15029"/>
            <a:stretch/>
          </p:blipFill>
          <p:spPr>
            <a:xfrm>
              <a:off x="476841" y="4598634"/>
              <a:ext cx="1384170" cy="1379653"/>
            </a:xfrm>
            <a:prstGeom prst="rect">
              <a:avLst/>
            </a:prstGeom>
            <a:ln>
              <a:solidFill>
                <a:schemeClr val="bg1">
                  <a:lumMod val="50000"/>
                  <a:lumOff val="50000"/>
                </a:schemeClr>
              </a:solidFill>
            </a:ln>
          </p:spPr>
        </p:pic>
        <p:sp>
          <p:nvSpPr>
            <p:cNvPr id="15" name="Subtitle 2">
              <a:extLst>
                <a:ext uri="{FF2B5EF4-FFF2-40B4-BE49-F238E27FC236}">
                  <a16:creationId xmlns:a16="http://schemas.microsoft.com/office/drawing/2014/main" id="{C03D2357-E603-469F-AC86-66D7DEC5C5B4}"/>
                </a:ext>
              </a:extLst>
            </p:cNvPr>
            <p:cNvSpPr txBox="1">
              <a:spLocks/>
            </p:cNvSpPr>
            <p:nvPr/>
          </p:nvSpPr>
          <p:spPr>
            <a:xfrm>
              <a:off x="9261208" y="1814101"/>
              <a:ext cx="2459429" cy="405581"/>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a:lnSpc>
                  <a:spcPct val="120000"/>
                </a:lnSpc>
              </a:pPr>
              <a:r>
                <a:rPr lang="en-US" sz="2400" u="sng" cap="none" dirty="0">
                  <a:solidFill>
                    <a:schemeClr val="bg1"/>
                  </a:solidFill>
                  <a:effectLst>
                    <a:outerShdw blurRad="38100" dist="38100" dir="2700000" algn="tl">
                      <a:srgbClr val="000000">
                        <a:alpha val="43137"/>
                      </a:srgbClr>
                    </a:outerShdw>
                  </a:effectLst>
                </a:rPr>
                <a:t>UI Developers</a:t>
              </a:r>
              <a:endParaRPr lang="en-US" sz="2800" cap="none" dirty="0">
                <a:solidFill>
                  <a:schemeClr val="bg1"/>
                </a:solidFill>
                <a:effectLst>
                  <a:outerShdw blurRad="38100" dist="38100" dir="2700000" algn="tl">
                    <a:srgbClr val="000000">
                      <a:alpha val="43137"/>
                    </a:srgbClr>
                  </a:outerShdw>
                </a:effectLst>
              </a:endParaRPr>
            </a:p>
          </p:txBody>
        </p:sp>
        <p:pic>
          <p:nvPicPr>
            <p:cNvPr id="31" name="Picture 30" descr="A close up of a child&#10;&#10;Description automatically generated">
              <a:extLst>
                <a:ext uri="{FF2B5EF4-FFF2-40B4-BE49-F238E27FC236}">
                  <a16:creationId xmlns:a16="http://schemas.microsoft.com/office/drawing/2014/main" id="{8C72E3F3-177F-4C1B-908B-23270219DFEE}"/>
                </a:ext>
              </a:extLst>
            </p:cNvPr>
            <p:cNvPicPr>
              <a:picLocks noChangeAspect="1"/>
            </p:cNvPicPr>
            <p:nvPr/>
          </p:nvPicPr>
          <p:blipFill rotWithShape="1">
            <a:blip r:embed="rId9">
              <a:extLst>
                <a:ext uri="{28A0092B-C50C-407E-A947-70E740481C1C}">
                  <a14:useLocalDpi xmlns:a14="http://schemas.microsoft.com/office/drawing/2010/main" val="0"/>
                </a:ext>
              </a:extLst>
            </a:blip>
            <a:srcRect l="17742" r="25080" b="32632"/>
            <a:stretch/>
          </p:blipFill>
          <p:spPr>
            <a:xfrm>
              <a:off x="9340575" y="4166541"/>
              <a:ext cx="1283062" cy="1405886"/>
            </a:xfrm>
            <a:prstGeom prst="rect">
              <a:avLst/>
            </a:prstGeom>
            <a:ln>
              <a:solidFill>
                <a:schemeClr val="bg1">
                  <a:lumMod val="50000"/>
                  <a:lumOff val="50000"/>
                </a:schemeClr>
              </a:solidFill>
            </a:ln>
          </p:spPr>
        </p:pic>
        <p:pic>
          <p:nvPicPr>
            <p:cNvPr id="35" name="Picture 34" descr="A close up of a person&#10;&#10;Description automatically generated">
              <a:extLst>
                <a:ext uri="{FF2B5EF4-FFF2-40B4-BE49-F238E27FC236}">
                  <a16:creationId xmlns:a16="http://schemas.microsoft.com/office/drawing/2014/main" id="{815C89FF-C032-4546-8819-4245023CAE45}"/>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340575" y="2390909"/>
              <a:ext cx="1267613" cy="1232197"/>
            </a:xfrm>
            <a:prstGeom prst="rect">
              <a:avLst/>
            </a:prstGeom>
            <a:ln>
              <a:solidFill>
                <a:schemeClr val="bg1">
                  <a:lumMod val="50000"/>
                  <a:lumOff val="50000"/>
                </a:schemeClr>
              </a:solidFill>
            </a:ln>
          </p:spPr>
        </p:pic>
        <p:sp>
          <p:nvSpPr>
            <p:cNvPr id="37" name="Subtitle 2">
              <a:extLst>
                <a:ext uri="{FF2B5EF4-FFF2-40B4-BE49-F238E27FC236}">
                  <a16:creationId xmlns:a16="http://schemas.microsoft.com/office/drawing/2014/main" id="{D00DB3A5-65BF-415D-AA45-ACEAFE613160}"/>
                </a:ext>
              </a:extLst>
            </p:cNvPr>
            <p:cNvSpPr txBox="1">
              <a:spLocks/>
            </p:cNvSpPr>
            <p:nvPr/>
          </p:nvSpPr>
          <p:spPr>
            <a:xfrm>
              <a:off x="10649087" y="2308882"/>
              <a:ext cx="1360842" cy="1144572"/>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a:lnSpc>
                  <a:spcPct val="120000"/>
                </a:lnSpc>
              </a:pPr>
              <a:r>
                <a:rPr lang="en-US" sz="1800" cap="none" dirty="0">
                  <a:solidFill>
                    <a:schemeClr val="bg1"/>
                  </a:solidFill>
                  <a:effectLst>
                    <a:outerShdw blurRad="38100" dist="38100" dir="2700000" algn="tl">
                      <a:srgbClr val="000000">
                        <a:alpha val="43137"/>
                      </a:srgbClr>
                    </a:outerShdw>
                  </a:effectLst>
                </a:rPr>
                <a:t>Teresa Franxman</a:t>
              </a:r>
            </a:p>
          </p:txBody>
        </p:sp>
        <p:sp>
          <p:nvSpPr>
            <p:cNvPr id="39" name="Subtitle 2">
              <a:extLst>
                <a:ext uri="{FF2B5EF4-FFF2-40B4-BE49-F238E27FC236}">
                  <a16:creationId xmlns:a16="http://schemas.microsoft.com/office/drawing/2014/main" id="{C7490ED6-D5DA-4A1B-B095-EBDF517302E7}"/>
                </a:ext>
              </a:extLst>
            </p:cNvPr>
            <p:cNvSpPr txBox="1">
              <a:spLocks/>
            </p:cNvSpPr>
            <p:nvPr/>
          </p:nvSpPr>
          <p:spPr>
            <a:xfrm>
              <a:off x="10645427" y="4102168"/>
              <a:ext cx="1360842" cy="1144572"/>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a:lnSpc>
                  <a:spcPct val="120000"/>
                </a:lnSpc>
              </a:pPr>
              <a:r>
                <a:rPr lang="en-US" sz="1800" cap="none" dirty="0">
                  <a:solidFill>
                    <a:schemeClr val="bg1"/>
                  </a:solidFill>
                  <a:effectLst>
                    <a:outerShdw blurRad="38100" dist="38100" dir="2700000" algn="tl">
                      <a:srgbClr val="000000">
                        <a:alpha val="43137"/>
                      </a:srgbClr>
                    </a:outerShdw>
                  </a:effectLst>
                </a:rPr>
                <a:t>Shenica Graham</a:t>
              </a:r>
            </a:p>
          </p:txBody>
        </p:sp>
        <p:pic>
          <p:nvPicPr>
            <p:cNvPr id="25" name="Picture 24" descr="A person wearing glasses and smiling at the camera&#10;&#10;Description automatically generated">
              <a:extLst>
                <a:ext uri="{FF2B5EF4-FFF2-40B4-BE49-F238E27FC236}">
                  <a16:creationId xmlns:a16="http://schemas.microsoft.com/office/drawing/2014/main" id="{5382D5A8-4315-4F24-8F19-6C8BD19AEBAB}"/>
                </a:ext>
              </a:extLst>
            </p:cNvPr>
            <p:cNvPicPr>
              <a:picLocks noChangeAspect="1"/>
            </p:cNvPicPr>
            <p:nvPr/>
          </p:nvPicPr>
          <p:blipFill rotWithShape="1">
            <a:blip r:embed="rId11">
              <a:extLst>
                <a:ext uri="{28A0092B-C50C-407E-A947-70E740481C1C}">
                  <a14:useLocalDpi xmlns:a14="http://schemas.microsoft.com/office/drawing/2010/main" val="0"/>
                </a:ext>
              </a:extLst>
            </a:blip>
            <a:srcRect l="9498" t="12296" r="7399" b="-672"/>
            <a:stretch/>
          </p:blipFill>
          <p:spPr>
            <a:xfrm>
              <a:off x="6411245" y="2402956"/>
              <a:ext cx="1327154" cy="1312549"/>
            </a:xfrm>
            <a:prstGeom prst="rect">
              <a:avLst/>
            </a:prstGeom>
            <a:ln>
              <a:solidFill>
                <a:schemeClr val="bg1">
                  <a:lumMod val="50000"/>
                  <a:lumOff val="50000"/>
                </a:schemeClr>
              </a:solidFill>
            </a:ln>
          </p:spPr>
        </p:pic>
        <p:pic>
          <p:nvPicPr>
            <p:cNvPr id="29" name="Picture 28" descr="A smiling person in a blue shirt&#10;&#10;Description automatically generated">
              <a:extLst>
                <a:ext uri="{FF2B5EF4-FFF2-40B4-BE49-F238E27FC236}">
                  <a16:creationId xmlns:a16="http://schemas.microsoft.com/office/drawing/2014/main" id="{C8C5AE51-7B58-4D2F-A267-E117AE0A753F}"/>
                </a:ext>
              </a:extLst>
            </p:cNvPr>
            <p:cNvPicPr>
              <a:picLocks noChangeAspect="1"/>
            </p:cNvPicPr>
            <p:nvPr/>
          </p:nvPicPr>
          <p:blipFill rotWithShape="1">
            <a:blip r:embed="rId12">
              <a:extLst>
                <a:ext uri="{28A0092B-C50C-407E-A947-70E740481C1C}">
                  <a14:useLocalDpi xmlns:a14="http://schemas.microsoft.com/office/drawing/2010/main" val="0"/>
                </a:ext>
              </a:extLst>
            </a:blip>
            <a:srcRect l="16217" t="8284" r="16126" b="13567"/>
            <a:stretch/>
          </p:blipFill>
          <p:spPr>
            <a:xfrm>
              <a:off x="6429613" y="4166541"/>
              <a:ext cx="1308785" cy="1405886"/>
            </a:xfrm>
            <a:prstGeom prst="rect">
              <a:avLst/>
            </a:prstGeom>
            <a:ln>
              <a:solidFill>
                <a:schemeClr val="bg1">
                  <a:lumMod val="50000"/>
                  <a:lumOff val="50000"/>
                </a:schemeClr>
              </a:solidFill>
            </a:ln>
          </p:spPr>
        </p:pic>
        <p:sp>
          <p:nvSpPr>
            <p:cNvPr id="42" name="Subtitle 2">
              <a:extLst>
                <a:ext uri="{FF2B5EF4-FFF2-40B4-BE49-F238E27FC236}">
                  <a16:creationId xmlns:a16="http://schemas.microsoft.com/office/drawing/2014/main" id="{A6B6B8D6-4233-435E-B3FE-FC35BEA45E22}"/>
                </a:ext>
              </a:extLst>
            </p:cNvPr>
            <p:cNvSpPr txBox="1">
              <a:spLocks/>
            </p:cNvSpPr>
            <p:nvPr/>
          </p:nvSpPr>
          <p:spPr>
            <a:xfrm>
              <a:off x="6306913" y="1802484"/>
              <a:ext cx="2470276" cy="405581"/>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a:lnSpc>
                  <a:spcPct val="120000"/>
                </a:lnSpc>
              </a:pPr>
              <a:r>
                <a:rPr lang="en-US" sz="2400" u="sng" cap="none" dirty="0">
                  <a:solidFill>
                    <a:schemeClr val="bg1"/>
                  </a:solidFill>
                  <a:effectLst>
                    <a:outerShdw blurRad="38100" dist="38100" dir="2700000" algn="tl">
                      <a:srgbClr val="000000">
                        <a:alpha val="43137"/>
                      </a:srgbClr>
                    </a:outerShdw>
                  </a:effectLst>
                </a:rPr>
                <a:t>Data Scientists</a:t>
              </a:r>
              <a:endParaRPr lang="en-US" sz="2800" cap="none" dirty="0">
                <a:solidFill>
                  <a:schemeClr val="bg1"/>
                </a:solidFill>
                <a:effectLst>
                  <a:outerShdw blurRad="38100" dist="38100" dir="2700000" algn="tl">
                    <a:srgbClr val="000000">
                      <a:alpha val="43137"/>
                    </a:srgbClr>
                  </a:outerShdw>
                </a:effectLst>
              </a:endParaRPr>
            </a:p>
          </p:txBody>
        </p:sp>
        <p:sp>
          <p:nvSpPr>
            <p:cNvPr id="45" name="Subtitle 2">
              <a:extLst>
                <a:ext uri="{FF2B5EF4-FFF2-40B4-BE49-F238E27FC236}">
                  <a16:creationId xmlns:a16="http://schemas.microsoft.com/office/drawing/2014/main" id="{74A273D2-94D5-4BD1-A7A5-96FCCCCD767F}"/>
                </a:ext>
              </a:extLst>
            </p:cNvPr>
            <p:cNvSpPr txBox="1">
              <a:spLocks/>
            </p:cNvSpPr>
            <p:nvPr/>
          </p:nvSpPr>
          <p:spPr>
            <a:xfrm>
              <a:off x="7752951" y="2308882"/>
              <a:ext cx="1587623" cy="1144572"/>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a:lnSpc>
                  <a:spcPct val="120000"/>
                </a:lnSpc>
              </a:pPr>
              <a:r>
                <a:rPr lang="en-US" sz="1800" cap="none" dirty="0">
                  <a:solidFill>
                    <a:schemeClr val="bg1"/>
                  </a:solidFill>
                  <a:effectLst>
                    <a:outerShdw blurRad="38100" dist="38100" dir="2700000" algn="tl">
                      <a:srgbClr val="000000">
                        <a:alpha val="43137"/>
                      </a:srgbClr>
                    </a:outerShdw>
                  </a:effectLst>
                </a:rPr>
                <a:t>Charlie </a:t>
              </a:r>
              <a:br>
                <a:rPr lang="en-US" sz="1800" cap="none" dirty="0">
                  <a:solidFill>
                    <a:schemeClr val="bg1"/>
                  </a:solidFill>
                  <a:effectLst>
                    <a:outerShdw blurRad="38100" dist="38100" dir="2700000" algn="tl">
                      <a:srgbClr val="000000">
                        <a:alpha val="43137"/>
                      </a:srgbClr>
                    </a:outerShdw>
                  </a:effectLst>
                </a:rPr>
              </a:br>
              <a:r>
                <a:rPr lang="en-US" sz="1800" cap="none" dirty="0">
                  <a:solidFill>
                    <a:schemeClr val="bg1"/>
                  </a:solidFill>
                  <a:effectLst>
                    <a:outerShdw blurRad="38100" dist="38100" dir="2700000" algn="tl">
                      <a:srgbClr val="000000">
                        <a:alpha val="43137"/>
                      </a:srgbClr>
                    </a:outerShdw>
                  </a:effectLst>
                </a:rPr>
                <a:t>May</a:t>
              </a:r>
            </a:p>
          </p:txBody>
        </p:sp>
        <p:sp>
          <p:nvSpPr>
            <p:cNvPr id="46" name="Subtitle 2">
              <a:extLst>
                <a:ext uri="{FF2B5EF4-FFF2-40B4-BE49-F238E27FC236}">
                  <a16:creationId xmlns:a16="http://schemas.microsoft.com/office/drawing/2014/main" id="{37B42CE0-0CA4-4160-B2EE-2AA1A9EAA2D9}"/>
                </a:ext>
              </a:extLst>
            </p:cNvPr>
            <p:cNvSpPr txBox="1">
              <a:spLocks/>
            </p:cNvSpPr>
            <p:nvPr/>
          </p:nvSpPr>
          <p:spPr>
            <a:xfrm>
              <a:off x="7749292" y="4102167"/>
              <a:ext cx="919766" cy="1144572"/>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a:lnSpc>
                  <a:spcPct val="120000"/>
                </a:lnSpc>
              </a:pPr>
              <a:r>
                <a:rPr lang="en-US" sz="1800" cap="none" dirty="0">
                  <a:solidFill>
                    <a:schemeClr val="bg1"/>
                  </a:solidFill>
                  <a:effectLst>
                    <a:outerShdw blurRad="38100" dist="38100" dir="2700000" algn="tl">
                      <a:srgbClr val="000000">
                        <a:alpha val="43137"/>
                      </a:srgbClr>
                    </a:outerShdw>
                  </a:effectLst>
                </a:rPr>
                <a:t>Sara</a:t>
              </a:r>
              <a:br>
                <a:rPr lang="en-US" sz="1800" cap="none" dirty="0">
                  <a:solidFill>
                    <a:schemeClr val="bg1"/>
                  </a:solidFill>
                  <a:effectLst>
                    <a:outerShdw blurRad="38100" dist="38100" dir="2700000" algn="tl">
                      <a:srgbClr val="000000">
                        <a:alpha val="43137"/>
                      </a:srgbClr>
                    </a:outerShdw>
                  </a:effectLst>
                </a:rPr>
              </a:br>
              <a:r>
                <a:rPr lang="en-US" sz="1800" cap="none" dirty="0">
                  <a:solidFill>
                    <a:schemeClr val="bg1"/>
                  </a:solidFill>
                  <a:effectLst>
                    <a:outerShdw blurRad="38100" dist="38100" dir="2700000" algn="tl">
                      <a:srgbClr val="000000">
                        <a:alpha val="43137"/>
                      </a:srgbClr>
                    </a:outerShdw>
                  </a:effectLst>
                </a:rPr>
                <a:t>West</a:t>
              </a:r>
            </a:p>
          </p:txBody>
        </p:sp>
        <p:sp>
          <p:nvSpPr>
            <p:cNvPr id="80" name="Subtitle 2">
              <a:extLst>
                <a:ext uri="{FF2B5EF4-FFF2-40B4-BE49-F238E27FC236}">
                  <a16:creationId xmlns:a16="http://schemas.microsoft.com/office/drawing/2014/main" id="{B5C2CD0E-27AA-4BE6-96FC-DB3C5A6864A4}"/>
                </a:ext>
              </a:extLst>
            </p:cNvPr>
            <p:cNvSpPr txBox="1">
              <a:spLocks/>
            </p:cNvSpPr>
            <p:nvPr/>
          </p:nvSpPr>
          <p:spPr>
            <a:xfrm>
              <a:off x="3362233" y="1815035"/>
              <a:ext cx="2459429" cy="405581"/>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a:lnSpc>
                  <a:spcPct val="120000"/>
                </a:lnSpc>
              </a:pPr>
              <a:r>
                <a:rPr lang="en-US" sz="2400" u="sng" cap="none" dirty="0">
                  <a:solidFill>
                    <a:schemeClr val="bg1"/>
                  </a:solidFill>
                  <a:effectLst>
                    <a:outerShdw blurRad="38100" dist="38100" dir="2700000" algn="tl">
                      <a:srgbClr val="000000">
                        <a:alpha val="43137"/>
                      </a:srgbClr>
                    </a:outerShdw>
                  </a:effectLst>
                </a:rPr>
                <a:t>Frontend Devs</a:t>
              </a:r>
              <a:endParaRPr lang="en-US" sz="2800" cap="none" dirty="0">
                <a:solidFill>
                  <a:schemeClr val="bg1"/>
                </a:solidFill>
                <a:effectLst>
                  <a:outerShdw blurRad="38100" dist="38100" dir="2700000" algn="tl">
                    <a:srgbClr val="000000">
                      <a:alpha val="43137"/>
                    </a:srgbClr>
                  </a:outerShdw>
                </a:effectLst>
              </a:endParaRPr>
            </a:p>
          </p:txBody>
        </p:sp>
        <p:sp>
          <p:nvSpPr>
            <p:cNvPr id="81" name="Subtitle 2">
              <a:extLst>
                <a:ext uri="{FF2B5EF4-FFF2-40B4-BE49-F238E27FC236}">
                  <a16:creationId xmlns:a16="http://schemas.microsoft.com/office/drawing/2014/main" id="{30BA9221-7737-45B9-8CEA-ADD6F54BF5B6}"/>
                </a:ext>
              </a:extLst>
            </p:cNvPr>
            <p:cNvSpPr txBox="1">
              <a:spLocks/>
            </p:cNvSpPr>
            <p:nvPr/>
          </p:nvSpPr>
          <p:spPr>
            <a:xfrm>
              <a:off x="4808271" y="2321433"/>
              <a:ext cx="1587623" cy="1144572"/>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a:lnSpc>
                  <a:spcPct val="120000"/>
                </a:lnSpc>
              </a:pPr>
              <a:r>
                <a:rPr lang="en-US" sz="1800" cap="none" dirty="0">
                  <a:solidFill>
                    <a:schemeClr val="bg1"/>
                  </a:solidFill>
                  <a:effectLst>
                    <a:outerShdw blurRad="38100" dist="38100" dir="2700000" algn="tl">
                      <a:srgbClr val="000000">
                        <a:alpha val="43137"/>
                      </a:srgbClr>
                    </a:outerShdw>
                  </a:effectLst>
                </a:rPr>
                <a:t>Ismail</a:t>
              </a:r>
              <a:br>
                <a:rPr lang="en-US" sz="1800" cap="none" dirty="0">
                  <a:solidFill>
                    <a:schemeClr val="bg1"/>
                  </a:solidFill>
                  <a:effectLst>
                    <a:outerShdw blurRad="38100" dist="38100" dir="2700000" algn="tl">
                      <a:srgbClr val="000000">
                        <a:alpha val="43137"/>
                      </a:srgbClr>
                    </a:outerShdw>
                  </a:effectLst>
                </a:rPr>
              </a:br>
              <a:r>
                <a:rPr lang="en-US" sz="1800" cap="none" dirty="0">
                  <a:solidFill>
                    <a:schemeClr val="bg1"/>
                  </a:solidFill>
                  <a:effectLst>
                    <a:outerShdw blurRad="38100" dist="38100" dir="2700000" algn="tl">
                      <a:srgbClr val="000000">
                        <a:alpha val="43137"/>
                      </a:srgbClr>
                    </a:outerShdw>
                  </a:effectLst>
                </a:rPr>
                <a:t>Al Kamal</a:t>
              </a:r>
            </a:p>
          </p:txBody>
        </p:sp>
        <p:sp>
          <p:nvSpPr>
            <p:cNvPr id="82" name="Subtitle 2">
              <a:extLst>
                <a:ext uri="{FF2B5EF4-FFF2-40B4-BE49-F238E27FC236}">
                  <a16:creationId xmlns:a16="http://schemas.microsoft.com/office/drawing/2014/main" id="{E30A89AD-24D1-4624-93FB-153D69602DDD}"/>
                </a:ext>
              </a:extLst>
            </p:cNvPr>
            <p:cNvSpPr txBox="1">
              <a:spLocks/>
            </p:cNvSpPr>
            <p:nvPr/>
          </p:nvSpPr>
          <p:spPr>
            <a:xfrm>
              <a:off x="4804612" y="4114718"/>
              <a:ext cx="1291388" cy="1144572"/>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a:lnSpc>
                  <a:spcPct val="120000"/>
                </a:lnSpc>
              </a:pPr>
              <a:r>
                <a:rPr lang="en-US" sz="1800" cap="none" dirty="0">
                  <a:solidFill>
                    <a:schemeClr val="bg1"/>
                  </a:solidFill>
                  <a:effectLst>
                    <a:outerShdw blurRad="38100" dist="38100" dir="2700000" algn="tl">
                      <a:srgbClr val="000000">
                        <a:alpha val="43137"/>
                      </a:srgbClr>
                    </a:outerShdw>
                  </a:effectLst>
                </a:rPr>
                <a:t>Brian Clayton</a:t>
              </a:r>
            </a:p>
          </p:txBody>
        </p:sp>
        <p:pic>
          <p:nvPicPr>
            <p:cNvPr id="84" name="Picture 83" descr="A person wearing glasses and smiling at the camera&#10;&#10;Description automatically generated">
              <a:extLst>
                <a:ext uri="{FF2B5EF4-FFF2-40B4-BE49-F238E27FC236}">
                  <a16:creationId xmlns:a16="http://schemas.microsoft.com/office/drawing/2014/main" id="{5DE05941-7E57-4D7B-B490-D6100B489A83}"/>
                </a:ext>
              </a:extLst>
            </p:cNvPr>
            <p:cNvPicPr>
              <a:picLocks noChangeAspect="1"/>
            </p:cNvPicPr>
            <p:nvPr/>
          </p:nvPicPr>
          <p:blipFill rotWithShape="1">
            <a:blip r:embed="rId11">
              <a:extLst>
                <a:ext uri="{28A0092B-C50C-407E-A947-70E740481C1C}">
                  <a14:useLocalDpi xmlns:a14="http://schemas.microsoft.com/office/drawing/2010/main" val="0"/>
                </a:ext>
              </a:extLst>
            </a:blip>
            <a:srcRect l="9498" t="12296" r="7399" b="-672"/>
            <a:stretch/>
          </p:blipFill>
          <p:spPr>
            <a:xfrm>
              <a:off x="519305" y="2412927"/>
              <a:ext cx="1327154" cy="1312549"/>
            </a:xfrm>
            <a:prstGeom prst="rect">
              <a:avLst/>
            </a:prstGeom>
          </p:spPr>
        </p:pic>
        <p:sp>
          <p:nvSpPr>
            <p:cNvPr id="86" name="Subtitle 2">
              <a:extLst>
                <a:ext uri="{FF2B5EF4-FFF2-40B4-BE49-F238E27FC236}">
                  <a16:creationId xmlns:a16="http://schemas.microsoft.com/office/drawing/2014/main" id="{AF3A63E5-6658-47AB-BD7C-95F58BD5F140}"/>
                </a:ext>
              </a:extLst>
            </p:cNvPr>
            <p:cNvSpPr txBox="1">
              <a:spLocks/>
            </p:cNvSpPr>
            <p:nvPr/>
          </p:nvSpPr>
          <p:spPr>
            <a:xfrm>
              <a:off x="414973" y="1812455"/>
              <a:ext cx="2459429" cy="405581"/>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a:lnSpc>
                  <a:spcPct val="120000"/>
                </a:lnSpc>
              </a:pPr>
              <a:r>
                <a:rPr lang="en-US" sz="2400" u="sng" cap="none" dirty="0">
                  <a:solidFill>
                    <a:schemeClr val="bg1"/>
                  </a:solidFill>
                  <a:effectLst>
                    <a:outerShdw blurRad="38100" dist="38100" dir="2700000" algn="tl">
                      <a:srgbClr val="000000">
                        <a:alpha val="43137"/>
                      </a:srgbClr>
                    </a:outerShdw>
                  </a:effectLst>
                </a:rPr>
                <a:t>Project Lead</a:t>
              </a:r>
              <a:endParaRPr lang="en-US" sz="2800" cap="none" dirty="0">
                <a:solidFill>
                  <a:schemeClr val="bg1"/>
                </a:solidFill>
                <a:effectLst>
                  <a:outerShdw blurRad="38100" dist="38100" dir="2700000" algn="tl">
                    <a:srgbClr val="000000">
                      <a:alpha val="43137"/>
                    </a:srgbClr>
                  </a:outerShdw>
                </a:effectLst>
              </a:endParaRPr>
            </a:p>
          </p:txBody>
        </p:sp>
        <p:sp>
          <p:nvSpPr>
            <p:cNvPr id="87" name="Subtitle 2">
              <a:extLst>
                <a:ext uri="{FF2B5EF4-FFF2-40B4-BE49-F238E27FC236}">
                  <a16:creationId xmlns:a16="http://schemas.microsoft.com/office/drawing/2014/main" id="{DF48F42E-A600-4907-A3BB-32046FF693A6}"/>
                </a:ext>
              </a:extLst>
            </p:cNvPr>
            <p:cNvSpPr txBox="1">
              <a:spLocks/>
            </p:cNvSpPr>
            <p:nvPr/>
          </p:nvSpPr>
          <p:spPr>
            <a:xfrm>
              <a:off x="1861011" y="2318853"/>
              <a:ext cx="1587623" cy="1144572"/>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a:lnSpc>
                  <a:spcPct val="120000"/>
                </a:lnSpc>
              </a:pPr>
              <a:r>
                <a:rPr lang="en-US" sz="1800" cap="none" dirty="0">
                  <a:solidFill>
                    <a:schemeClr val="bg1"/>
                  </a:solidFill>
                  <a:effectLst>
                    <a:outerShdw blurRad="38100" dist="38100" dir="2700000" algn="tl">
                      <a:srgbClr val="000000">
                        <a:alpha val="43137"/>
                      </a:srgbClr>
                    </a:outerShdw>
                  </a:effectLst>
                </a:rPr>
                <a:t>David</a:t>
              </a:r>
              <a:br>
                <a:rPr lang="en-US" sz="1800" cap="none" dirty="0">
                  <a:solidFill>
                    <a:schemeClr val="bg1"/>
                  </a:solidFill>
                  <a:effectLst>
                    <a:outerShdw blurRad="38100" dist="38100" dir="2700000" algn="tl">
                      <a:srgbClr val="000000">
                        <a:alpha val="43137"/>
                      </a:srgbClr>
                    </a:outerShdw>
                  </a:effectLst>
                </a:rPr>
              </a:br>
              <a:r>
                <a:rPr lang="en-US" sz="1800" cap="none" dirty="0">
                  <a:solidFill>
                    <a:schemeClr val="bg1"/>
                  </a:solidFill>
                  <a:effectLst>
                    <a:outerShdw blurRad="38100" dist="38100" dir="2700000" algn="tl">
                      <a:srgbClr val="000000">
                        <a:alpha val="43137"/>
                      </a:srgbClr>
                    </a:outerShdw>
                  </a:effectLst>
                </a:rPr>
                <a:t>Betts</a:t>
              </a:r>
            </a:p>
          </p:txBody>
        </p:sp>
        <p:sp>
          <p:nvSpPr>
            <p:cNvPr id="91" name="Subtitle 2">
              <a:extLst>
                <a:ext uri="{FF2B5EF4-FFF2-40B4-BE49-F238E27FC236}">
                  <a16:creationId xmlns:a16="http://schemas.microsoft.com/office/drawing/2014/main" id="{81DB0D09-7B30-4B6F-A90D-4E8BA30D23D9}"/>
                </a:ext>
              </a:extLst>
            </p:cNvPr>
            <p:cNvSpPr txBox="1">
              <a:spLocks/>
            </p:cNvSpPr>
            <p:nvPr/>
          </p:nvSpPr>
          <p:spPr>
            <a:xfrm>
              <a:off x="407503" y="3998162"/>
              <a:ext cx="2459429" cy="405581"/>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a:lnSpc>
                  <a:spcPct val="120000"/>
                </a:lnSpc>
              </a:pPr>
              <a:r>
                <a:rPr lang="en-US" sz="2400" u="sng" cap="none" dirty="0">
                  <a:solidFill>
                    <a:schemeClr val="bg1"/>
                  </a:solidFill>
                  <a:effectLst>
                    <a:outerShdw blurRad="38100" dist="38100" dir="2700000" algn="tl">
                      <a:srgbClr val="000000">
                        <a:alpha val="43137"/>
                      </a:srgbClr>
                    </a:outerShdw>
                  </a:effectLst>
                </a:rPr>
                <a:t>Backend Dev</a:t>
              </a:r>
              <a:endParaRPr lang="en-US" sz="2800" cap="none" dirty="0">
                <a:solidFill>
                  <a:schemeClr val="bg1"/>
                </a:solidFill>
                <a:effectLst>
                  <a:outerShdw blurRad="38100" dist="38100" dir="2700000" algn="tl">
                    <a:srgbClr val="000000">
                      <a:alpha val="43137"/>
                    </a:srgbClr>
                  </a:outerShdw>
                </a:effectLst>
              </a:endParaRPr>
            </a:p>
          </p:txBody>
        </p:sp>
        <p:sp>
          <p:nvSpPr>
            <p:cNvPr id="92" name="Subtitle 2">
              <a:extLst>
                <a:ext uri="{FF2B5EF4-FFF2-40B4-BE49-F238E27FC236}">
                  <a16:creationId xmlns:a16="http://schemas.microsoft.com/office/drawing/2014/main" id="{205256A4-D839-4530-BB8A-04EF0B3E15D5}"/>
                </a:ext>
              </a:extLst>
            </p:cNvPr>
            <p:cNvSpPr txBox="1">
              <a:spLocks/>
            </p:cNvSpPr>
            <p:nvPr/>
          </p:nvSpPr>
          <p:spPr>
            <a:xfrm>
              <a:off x="1853541" y="4504560"/>
              <a:ext cx="1587623" cy="1144572"/>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a:lnSpc>
                  <a:spcPct val="120000"/>
                </a:lnSpc>
              </a:pPr>
              <a:r>
                <a:rPr lang="en-US" sz="1800" cap="none" dirty="0">
                  <a:solidFill>
                    <a:schemeClr val="bg1"/>
                  </a:solidFill>
                  <a:effectLst>
                    <a:outerShdw blurRad="38100" dist="38100" dir="2700000" algn="tl">
                      <a:srgbClr val="000000">
                        <a:alpha val="43137"/>
                      </a:srgbClr>
                    </a:outerShdw>
                  </a:effectLst>
                </a:rPr>
                <a:t>Shomari</a:t>
              </a:r>
              <a:br>
                <a:rPr lang="en-US" sz="1800" cap="none" dirty="0">
                  <a:solidFill>
                    <a:schemeClr val="bg1"/>
                  </a:solidFill>
                  <a:effectLst>
                    <a:outerShdw blurRad="38100" dist="38100" dir="2700000" algn="tl">
                      <a:srgbClr val="000000">
                        <a:alpha val="43137"/>
                      </a:srgbClr>
                    </a:outerShdw>
                  </a:effectLst>
                </a:rPr>
              </a:br>
              <a:r>
                <a:rPr lang="en-US" sz="1800" cap="none" dirty="0">
                  <a:solidFill>
                    <a:schemeClr val="bg1"/>
                  </a:solidFill>
                  <a:effectLst>
                    <a:outerShdw blurRad="38100" dist="38100" dir="2700000" algn="tl">
                      <a:srgbClr val="000000">
                        <a:alpha val="43137"/>
                      </a:srgbClr>
                    </a:outerShdw>
                  </a:effectLst>
                </a:rPr>
                <a:t>Roberts</a:t>
              </a:r>
            </a:p>
          </p:txBody>
        </p:sp>
        <p:pic>
          <p:nvPicPr>
            <p:cNvPr id="96" name="Picture 95" descr="A close up of a person in glasses looking at the camera&#10;&#10;Description automatically generated">
              <a:extLst>
                <a:ext uri="{FF2B5EF4-FFF2-40B4-BE49-F238E27FC236}">
                  <a16:creationId xmlns:a16="http://schemas.microsoft.com/office/drawing/2014/main" id="{FF9DA37C-B6CE-4D91-B973-55566BF54DDA}"/>
                </a:ext>
              </a:extLst>
            </p:cNvPr>
            <p:cNvPicPr>
              <a:picLocks noChangeAspect="1"/>
            </p:cNvPicPr>
            <p:nvPr/>
          </p:nvPicPr>
          <p:blipFill rotWithShape="1">
            <a:blip r:embed="rId13">
              <a:extLst>
                <a:ext uri="{28A0092B-C50C-407E-A947-70E740481C1C}">
                  <a14:useLocalDpi xmlns:a14="http://schemas.microsoft.com/office/drawing/2010/main" val="0"/>
                </a:ext>
              </a:extLst>
            </a:blip>
            <a:srcRect l="-4070" r="-1"/>
            <a:stretch/>
          </p:blipFill>
          <p:spPr>
            <a:xfrm>
              <a:off x="533857" y="2412927"/>
              <a:ext cx="1305257" cy="1312549"/>
            </a:xfrm>
            <a:prstGeom prst="rect">
              <a:avLst/>
            </a:prstGeom>
            <a:ln>
              <a:solidFill>
                <a:schemeClr val="bg1">
                  <a:lumMod val="50000"/>
                  <a:lumOff val="50000"/>
                </a:schemeClr>
              </a:solidFill>
            </a:ln>
          </p:spPr>
        </p:pic>
      </p:grpSp>
      <p:pic>
        <p:nvPicPr>
          <p:cNvPr id="16" name="Picture 15">
            <a:extLst>
              <a:ext uri="{FF2B5EF4-FFF2-40B4-BE49-F238E27FC236}">
                <a16:creationId xmlns:a16="http://schemas.microsoft.com/office/drawing/2014/main" id="{D8B21D7E-D44A-404B-8C30-C44D606C1AD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0" y="0"/>
            <a:ext cx="6993629" cy="767966"/>
          </a:xfrm>
          <a:prstGeom prst="rect">
            <a:avLst/>
          </a:prstGeom>
        </p:spPr>
      </p:pic>
      <p:pic>
        <p:nvPicPr>
          <p:cNvPr id="17" name="Picture 16">
            <a:extLst>
              <a:ext uri="{FF2B5EF4-FFF2-40B4-BE49-F238E27FC236}">
                <a16:creationId xmlns:a16="http://schemas.microsoft.com/office/drawing/2014/main" id="{F1B11599-7FB4-420B-A5CD-D80BEBAC3E86}"/>
              </a:ext>
            </a:extLst>
          </p:cNvPr>
          <p:cNvPicPr>
            <a:picLocks noChangeAspect="1"/>
          </p:cNvPicPr>
          <p:nvPr/>
        </p:nvPicPr>
        <p:blipFill rotWithShape="1">
          <a:blip r:embed="rId4">
            <a:extLst>
              <a:ext uri="{28A0092B-C50C-407E-A947-70E740481C1C}">
                <a14:useLocalDpi xmlns:a14="http://schemas.microsoft.com/office/drawing/2010/main" val="0"/>
              </a:ext>
            </a:extLst>
          </a:blip>
          <a:srcRect l="49656"/>
          <a:stretch/>
        </p:blipFill>
        <p:spPr>
          <a:xfrm>
            <a:off x="6429613" y="3288"/>
            <a:ext cx="5762387" cy="767966"/>
          </a:xfrm>
          <a:prstGeom prst="rect">
            <a:avLst/>
          </a:prstGeom>
        </p:spPr>
      </p:pic>
      <p:sp>
        <p:nvSpPr>
          <p:cNvPr id="4" name="Title 1">
            <a:extLst>
              <a:ext uri="{FF2B5EF4-FFF2-40B4-BE49-F238E27FC236}">
                <a16:creationId xmlns:a16="http://schemas.microsoft.com/office/drawing/2014/main" id="{9BE058A8-8675-4B67-B5D9-33F204963990}"/>
              </a:ext>
            </a:extLst>
          </p:cNvPr>
          <p:cNvSpPr txBox="1">
            <a:spLocks/>
          </p:cNvSpPr>
          <p:nvPr/>
        </p:nvSpPr>
        <p:spPr>
          <a:xfrm>
            <a:off x="3681015" y="954028"/>
            <a:ext cx="8136553" cy="624251"/>
          </a:xfrm>
          <a:prstGeom prst="rect">
            <a:avLst/>
          </a:prstGeom>
        </p:spPr>
        <p:txBody>
          <a:bodyPr vert="horz" lIns="91440" tIns="45720" rIns="91440" bIns="45720" rtlCol="0" anchor="b">
            <a:no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r>
              <a:rPr lang="en-US" sz="4800" dirty="0">
                <a:solidFill>
                  <a:schemeClr val="bg1"/>
                </a:solidFill>
                <a:effectLst>
                  <a:outerShdw blurRad="38100" dist="38100" dir="2700000" algn="tl">
                    <a:srgbClr val="000000">
                      <a:alpha val="43137"/>
                    </a:srgbClr>
                  </a:outerShdw>
                </a:effectLst>
              </a:rPr>
              <a:t>Meet The </a:t>
            </a:r>
            <a:r>
              <a:rPr lang="en-US" sz="4800" b="1" dirty="0">
                <a:solidFill>
                  <a:srgbClr val="C43815"/>
                </a:solidFill>
                <a:effectLst>
                  <a:outerShdw blurRad="38100" dist="38100" dir="2700000" algn="tl">
                    <a:srgbClr val="000000">
                      <a:alpha val="43137"/>
                    </a:srgbClr>
                  </a:outerShdw>
                </a:effectLst>
              </a:rPr>
              <a:t>T</a:t>
            </a:r>
            <a:r>
              <a:rPr lang="en-US" sz="4800" dirty="0">
                <a:solidFill>
                  <a:schemeClr val="bg1"/>
                </a:solidFill>
                <a:effectLst>
                  <a:outerShdw blurRad="38100" dist="38100" dir="2700000" algn="tl">
                    <a:srgbClr val="000000">
                      <a:alpha val="43137"/>
                    </a:srgbClr>
                  </a:outerShdw>
                </a:effectLst>
              </a:rPr>
              <a:t>eam</a:t>
            </a:r>
          </a:p>
        </p:txBody>
      </p:sp>
      <p:sp>
        <p:nvSpPr>
          <p:cNvPr id="52" name="Subtitle 2">
            <a:extLst>
              <a:ext uri="{FF2B5EF4-FFF2-40B4-BE49-F238E27FC236}">
                <a16:creationId xmlns:a16="http://schemas.microsoft.com/office/drawing/2014/main" id="{94BAAF29-168A-47C1-87B8-7861BDF41334}"/>
              </a:ext>
            </a:extLst>
          </p:cNvPr>
          <p:cNvSpPr>
            <a:spLocks noGrp="1"/>
          </p:cNvSpPr>
          <p:nvPr>
            <p:ph type="subTitle" idx="1"/>
          </p:nvPr>
        </p:nvSpPr>
        <p:spPr>
          <a:xfrm>
            <a:off x="7989757" y="6520722"/>
            <a:ext cx="4160222" cy="304009"/>
          </a:xfrm>
        </p:spPr>
        <p:txBody>
          <a:bodyPr>
            <a:normAutofit fontScale="92500" lnSpcReduction="20000"/>
          </a:bodyPr>
          <a:lstStyle/>
          <a:p>
            <a:pPr algn="r"/>
            <a:r>
              <a:rPr lang="en-US" sz="1800" spc="300" dirty="0">
                <a:solidFill>
                  <a:schemeClr val="bg1">
                    <a:lumMod val="65000"/>
                    <a:lumOff val="35000"/>
                  </a:schemeClr>
                </a:solidFill>
                <a:effectLst>
                  <a:outerShdw blurRad="38100" dist="38100" dir="2700000" algn="tl">
                    <a:srgbClr val="000000">
                      <a:alpha val="43137"/>
                    </a:srgbClr>
                  </a:outerShdw>
                </a:effectLst>
              </a:rPr>
              <a:t>By Shenica r. Graham</a:t>
            </a:r>
          </a:p>
        </p:txBody>
      </p:sp>
      <p:pic>
        <p:nvPicPr>
          <p:cNvPr id="22" name="Audio 21">
            <a:hlinkClick r:id="" action="ppaction://media"/>
            <a:extLst>
              <a:ext uri="{FF2B5EF4-FFF2-40B4-BE49-F238E27FC236}">
                <a16:creationId xmlns:a16="http://schemas.microsoft.com/office/drawing/2014/main" id="{F18D241D-4FC9-4452-895D-5615BE4D7F09}"/>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11430000" y="6096000"/>
            <a:ext cx="609600" cy="609600"/>
          </a:xfrm>
          <a:prstGeom prst="rect">
            <a:avLst/>
          </a:prstGeom>
        </p:spPr>
      </p:pic>
      <p:pic>
        <p:nvPicPr>
          <p:cNvPr id="24" name="Picture 23">
            <a:extLst>
              <a:ext uri="{FF2B5EF4-FFF2-40B4-BE49-F238E27FC236}">
                <a16:creationId xmlns:a16="http://schemas.microsoft.com/office/drawing/2014/main" id="{DBFA5C19-F327-4B2C-9EF7-ED736D362A96}"/>
              </a:ext>
            </a:extLst>
          </p:cNvPr>
          <p:cNvPicPr>
            <a:picLocks noChangeAspect="1"/>
          </p:cNvPicPr>
          <p:nvPr/>
        </p:nvPicPr>
        <p:blipFill rotWithShape="1">
          <a:blip r:embed="rId15"/>
          <a:srcRect t="59820" b="-14810"/>
          <a:stretch/>
        </p:blipFill>
        <p:spPr>
          <a:xfrm>
            <a:off x="1169" y="442792"/>
            <a:ext cx="5761219" cy="422418"/>
          </a:xfrm>
          <a:prstGeom prst="rect">
            <a:avLst/>
          </a:prstGeom>
        </p:spPr>
      </p:pic>
    </p:spTree>
    <p:extLst>
      <p:ext uri="{BB962C8B-B14F-4D97-AF65-F5344CB8AC3E}">
        <p14:creationId xmlns:p14="http://schemas.microsoft.com/office/powerpoint/2010/main" val="4228931651"/>
      </p:ext>
    </p:extLst>
  </p:cSld>
  <p:clrMapOvr>
    <a:masterClrMapping/>
  </p:clrMapOvr>
  <mc:AlternateContent xmlns:mc="http://schemas.openxmlformats.org/markup-compatibility/2006" xmlns:p14="http://schemas.microsoft.com/office/powerpoint/2010/main">
    <mc:Choice Requires="p14">
      <p:transition spd="slow" p14:dur="2000" advTm="17005"/>
    </mc:Choice>
    <mc:Fallback xmlns="">
      <p:transition spd="slow" advTm="170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9FD83D83-0CDF-4D0D-B70B-E82036D6A239}"/>
              </a:ext>
            </a:extLst>
          </p:cNvPr>
          <p:cNvPicPr>
            <a:picLocks noChangeAspect="1"/>
          </p:cNvPicPr>
          <p:nvPr/>
        </p:nvPicPr>
        <p:blipFill rotWithShape="1">
          <a:blip r:embed="rId4">
            <a:extLst>
              <a:ext uri="{28A0092B-C50C-407E-A947-70E740481C1C}">
                <a14:useLocalDpi xmlns:a14="http://schemas.microsoft.com/office/drawing/2010/main" val="0"/>
              </a:ext>
            </a:extLst>
          </a:blip>
          <a:srcRect l="49656"/>
          <a:stretch/>
        </p:blipFill>
        <p:spPr>
          <a:xfrm flipV="1">
            <a:off x="1" y="6113973"/>
            <a:ext cx="12192000" cy="767966"/>
          </a:xfrm>
          <a:prstGeom prst="rect">
            <a:avLst/>
          </a:prstGeom>
        </p:spPr>
      </p:pic>
      <p:pic>
        <p:nvPicPr>
          <p:cNvPr id="16" name="Picture 15">
            <a:extLst>
              <a:ext uri="{FF2B5EF4-FFF2-40B4-BE49-F238E27FC236}">
                <a16:creationId xmlns:a16="http://schemas.microsoft.com/office/drawing/2014/main" id="{D8B21D7E-D44A-404B-8C30-C44D606C1AD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0" y="0"/>
            <a:ext cx="6993629" cy="767966"/>
          </a:xfrm>
          <a:prstGeom prst="rect">
            <a:avLst/>
          </a:prstGeom>
        </p:spPr>
      </p:pic>
      <p:pic>
        <p:nvPicPr>
          <p:cNvPr id="17" name="Picture 16">
            <a:extLst>
              <a:ext uri="{FF2B5EF4-FFF2-40B4-BE49-F238E27FC236}">
                <a16:creationId xmlns:a16="http://schemas.microsoft.com/office/drawing/2014/main" id="{F1B11599-7FB4-420B-A5CD-D80BEBAC3E86}"/>
              </a:ext>
            </a:extLst>
          </p:cNvPr>
          <p:cNvPicPr>
            <a:picLocks noChangeAspect="1"/>
          </p:cNvPicPr>
          <p:nvPr/>
        </p:nvPicPr>
        <p:blipFill rotWithShape="1">
          <a:blip r:embed="rId4">
            <a:extLst>
              <a:ext uri="{28A0092B-C50C-407E-A947-70E740481C1C}">
                <a14:useLocalDpi xmlns:a14="http://schemas.microsoft.com/office/drawing/2010/main" val="0"/>
              </a:ext>
            </a:extLst>
          </a:blip>
          <a:srcRect l="49656"/>
          <a:stretch/>
        </p:blipFill>
        <p:spPr>
          <a:xfrm>
            <a:off x="6429613" y="3288"/>
            <a:ext cx="5762387" cy="767966"/>
          </a:xfrm>
          <a:prstGeom prst="rect">
            <a:avLst/>
          </a:prstGeom>
        </p:spPr>
      </p:pic>
      <p:sp>
        <p:nvSpPr>
          <p:cNvPr id="4" name="Title 1">
            <a:extLst>
              <a:ext uri="{FF2B5EF4-FFF2-40B4-BE49-F238E27FC236}">
                <a16:creationId xmlns:a16="http://schemas.microsoft.com/office/drawing/2014/main" id="{9BE058A8-8675-4B67-B5D9-33F204963990}"/>
              </a:ext>
            </a:extLst>
          </p:cNvPr>
          <p:cNvSpPr txBox="1">
            <a:spLocks/>
          </p:cNvSpPr>
          <p:nvPr/>
        </p:nvSpPr>
        <p:spPr>
          <a:xfrm>
            <a:off x="3681015" y="954028"/>
            <a:ext cx="8136553" cy="624251"/>
          </a:xfrm>
          <a:prstGeom prst="rect">
            <a:avLst/>
          </a:prstGeom>
        </p:spPr>
        <p:txBody>
          <a:bodyPr vert="horz" lIns="91440" tIns="45720" rIns="91440" bIns="45720" rtlCol="0" anchor="b">
            <a:no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r>
              <a:rPr lang="en-US" sz="4800" dirty="0">
                <a:solidFill>
                  <a:schemeClr val="bg1"/>
                </a:solidFill>
                <a:effectLst>
                  <a:outerShdw blurRad="38100" dist="38100" dir="2700000" algn="tl">
                    <a:srgbClr val="000000">
                      <a:alpha val="43137"/>
                    </a:srgbClr>
                  </a:outerShdw>
                </a:effectLst>
              </a:rPr>
              <a:t>Our </a:t>
            </a:r>
            <a:r>
              <a:rPr lang="en-US" sz="4800" b="1" dirty="0">
                <a:solidFill>
                  <a:srgbClr val="C43815"/>
                </a:solidFill>
                <a:effectLst>
                  <a:outerShdw blurRad="38100" dist="38100" dir="2700000" algn="tl">
                    <a:srgbClr val="000000">
                      <a:alpha val="43137"/>
                    </a:srgbClr>
                  </a:outerShdw>
                </a:effectLst>
              </a:rPr>
              <a:t>S</a:t>
            </a:r>
            <a:r>
              <a:rPr lang="en-US" sz="4800" dirty="0">
                <a:solidFill>
                  <a:schemeClr val="bg1"/>
                </a:solidFill>
                <a:effectLst>
                  <a:outerShdw blurRad="38100" dist="38100" dir="2700000" algn="tl">
                    <a:srgbClr val="000000">
                      <a:alpha val="43137"/>
                    </a:srgbClr>
                  </a:outerShdw>
                </a:effectLst>
              </a:rPr>
              <a:t>tory</a:t>
            </a:r>
          </a:p>
        </p:txBody>
      </p:sp>
      <p:sp>
        <p:nvSpPr>
          <p:cNvPr id="52" name="Subtitle 2">
            <a:extLst>
              <a:ext uri="{FF2B5EF4-FFF2-40B4-BE49-F238E27FC236}">
                <a16:creationId xmlns:a16="http://schemas.microsoft.com/office/drawing/2014/main" id="{94BAAF29-168A-47C1-87B8-7861BDF41334}"/>
              </a:ext>
            </a:extLst>
          </p:cNvPr>
          <p:cNvSpPr>
            <a:spLocks noGrp="1"/>
          </p:cNvSpPr>
          <p:nvPr>
            <p:ph type="subTitle" idx="1"/>
          </p:nvPr>
        </p:nvSpPr>
        <p:spPr>
          <a:xfrm>
            <a:off x="7989757" y="6520722"/>
            <a:ext cx="4160222" cy="304009"/>
          </a:xfrm>
        </p:spPr>
        <p:txBody>
          <a:bodyPr>
            <a:normAutofit fontScale="92500" lnSpcReduction="20000"/>
          </a:bodyPr>
          <a:lstStyle/>
          <a:p>
            <a:pPr algn="r"/>
            <a:r>
              <a:rPr lang="en-US" sz="1800" spc="300" dirty="0">
                <a:solidFill>
                  <a:schemeClr val="bg1">
                    <a:lumMod val="65000"/>
                    <a:lumOff val="35000"/>
                  </a:schemeClr>
                </a:solidFill>
                <a:effectLst>
                  <a:outerShdw blurRad="38100" dist="38100" dir="2700000" algn="tl">
                    <a:srgbClr val="000000">
                      <a:alpha val="43137"/>
                    </a:srgbClr>
                  </a:outerShdw>
                </a:effectLst>
              </a:rPr>
              <a:t>By Shenica r. Graham</a:t>
            </a:r>
          </a:p>
        </p:txBody>
      </p:sp>
      <p:sp>
        <p:nvSpPr>
          <p:cNvPr id="2" name="Subtitle 2">
            <a:extLst>
              <a:ext uri="{FF2B5EF4-FFF2-40B4-BE49-F238E27FC236}">
                <a16:creationId xmlns:a16="http://schemas.microsoft.com/office/drawing/2014/main" id="{DD23B3AD-B7D4-4885-AEE9-200D838702C0}"/>
              </a:ext>
            </a:extLst>
          </p:cNvPr>
          <p:cNvSpPr txBox="1">
            <a:spLocks/>
          </p:cNvSpPr>
          <p:nvPr/>
        </p:nvSpPr>
        <p:spPr>
          <a:xfrm>
            <a:off x="402241" y="1761053"/>
            <a:ext cx="11415327" cy="4295712"/>
          </a:xfrm>
          <a:prstGeom prst="rect">
            <a:avLst/>
          </a:prstGeom>
        </p:spPr>
        <p:txBody>
          <a:bodyPr vert="horz" lIns="91440" tIns="45720" rIns="91440" bIns="45720" rtlCol="0" anchor="t">
            <a:normAutofit lnSpcReduction="10000"/>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algn="just">
              <a:lnSpc>
                <a:spcPct val="120000"/>
              </a:lnSpc>
            </a:pPr>
            <a:r>
              <a:rPr lang="en-US" sz="2400" cap="none" dirty="0">
                <a:solidFill>
                  <a:schemeClr val="bg1"/>
                </a:solidFill>
                <a:effectLst>
                  <a:outerShdw blurRad="38100" dist="38100" dir="2700000" algn="tl">
                    <a:srgbClr val="000000">
                      <a:alpha val="43137"/>
                    </a:srgbClr>
                  </a:outerShdw>
                </a:effectLst>
              </a:rPr>
              <a:t>We are a group of Lambda school students who decided to collaborate and develop an app that would help end failed Kickstarter campaigns. We believe that being able to predict the likelihood of campaign success or failure before investing time, money, and other resources, gives an edge up on the Kickstarter process that can help campaign owners eliminate failure. We used data from hundreds of thousands of Kickstarter campaigns and found trends in campaign categories, fundraising days, goals, and descriptions. We developed a success predictor app to identify projects that were likely to succeed or fail. We launched the Kickstarter Success App and developed a website to allow anyone to use our app for free!</a:t>
            </a:r>
          </a:p>
        </p:txBody>
      </p:sp>
      <p:pic>
        <p:nvPicPr>
          <p:cNvPr id="10" name="Audio 9">
            <a:hlinkClick r:id="" action="ppaction://media"/>
            <a:extLst>
              <a:ext uri="{FF2B5EF4-FFF2-40B4-BE49-F238E27FC236}">
                <a16:creationId xmlns:a16="http://schemas.microsoft.com/office/drawing/2014/main" id="{4F3C880C-96B2-4D83-A3F8-41F79224ADD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pic>
        <p:nvPicPr>
          <p:cNvPr id="11" name="Picture 10">
            <a:extLst>
              <a:ext uri="{FF2B5EF4-FFF2-40B4-BE49-F238E27FC236}">
                <a16:creationId xmlns:a16="http://schemas.microsoft.com/office/drawing/2014/main" id="{7E836FB0-2789-453D-B658-BCAD7930BF87}"/>
              </a:ext>
            </a:extLst>
          </p:cNvPr>
          <p:cNvPicPr>
            <a:picLocks noChangeAspect="1"/>
          </p:cNvPicPr>
          <p:nvPr/>
        </p:nvPicPr>
        <p:blipFill rotWithShape="1">
          <a:blip r:embed="rId6"/>
          <a:srcRect t="59820" b="-14810"/>
          <a:stretch/>
        </p:blipFill>
        <p:spPr>
          <a:xfrm>
            <a:off x="1169" y="442792"/>
            <a:ext cx="5761219" cy="422418"/>
          </a:xfrm>
          <a:prstGeom prst="rect">
            <a:avLst/>
          </a:prstGeom>
        </p:spPr>
      </p:pic>
    </p:spTree>
    <p:extLst>
      <p:ext uri="{BB962C8B-B14F-4D97-AF65-F5344CB8AC3E}">
        <p14:creationId xmlns:p14="http://schemas.microsoft.com/office/powerpoint/2010/main" val="2651389457"/>
      </p:ext>
    </p:extLst>
  </p:cSld>
  <p:clrMapOvr>
    <a:masterClrMapping/>
  </p:clrMapOvr>
  <mc:AlternateContent xmlns:mc="http://schemas.openxmlformats.org/markup-compatibility/2006" xmlns:p14="http://schemas.microsoft.com/office/powerpoint/2010/main">
    <mc:Choice Requires="p14">
      <p:transition spd="slow" p14:dur="2000" advTm="43616"/>
    </mc:Choice>
    <mc:Fallback xmlns="">
      <p:transition spd="slow" advTm="436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9FD83D83-0CDF-4D0D-B70B-E82036D6A239}"/>
              </a:ext>
            </a:extLst>
          </p:cNvPr>
          <p:cNvPicPr>
            <a:picLocks noChangeAspect="1"/>
          </p:cNvPicPr>
          <p:nvPr/>
        </p:nvPicPr>
        <p:blipFill rotWithShape="1">
          <a:blip r:embed="rId4">
            <a:extLst>
              <a:ext uri="{28A0092B-C50C-407E-A947-70E740481C1C}">
                <a14:useLocalDpi xmlns:a14="http://schemas.microsoft.com/office/drawing/2010/main" val="0"/>
              </a:ext>
            </a:extLst>
          </a:blip>
          <a:srcRect l="49656"/>
          <a:stretch/>
        </p:blipFill>
        <p:spPr>
          <a:xfrm flipV="1">
            <a:off x="1" y="6113973"/>
            <a:ext cx="12192000" cy="767966"/>
          </a:xfrm>
          <a:prstGeom prst="rect">
            <a:avLst/>
          </a:prstGeom>
        </p:spPr>
      </p:pic>
      <p:pic>
        <p:nvPicPr>
          <p:cNvPr id="16" name="Picture 15">
            <a:extLst>
              <a:ext uri="{FF2B5EF4-FFF2-40B4-BE49-F238E27FC236}">
                <a16:creationId xmlns:a16="http://schemas.microsoft.com/office/drawing/2014/main" id="{D8B21D7E-D44A-404B-8C30-C44D606C1AD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0" y="0"/>
            <a:ext cx="6993629" cy="767966"/>
          </a:xfrm>
          <a:prstGeom prst="rect">
            <a:avLst/>
          </a:prstGeom>
        </p:spPr>
      </p:pic>
      <p:pic>
        <p:nvPicPr>
          <p:cNvPr id="17" name="Picture 16">
            <a:extLst>
              <a:ext uri="{FF2B5EF4-FFF2-40B4-BE49-F238E27FC236}">
                <a16:creationId xmlns:a16="http://schemas.microsoft.com/office/drawing/2014/main" id="{F1B11599-7FB4-420B-A5CD-D80BEBAC3E86}"/>
              </a:ext>
            </a:extLst>
          </p:cNvPr>
          <p:cNvPicPr>
            <a:picLocks noChangeAspect="1"/>
          </p:cNvPicPr>
          <p:nvPr/>
        </p:nvPicPr>
        <p:blipFill rotWithShape="1">
          <a:blip r:embed="rId4">
            <a:extLst>
              <a:ext uri="{28A0092B-C50C-407E-A947-70E740481C1C}">
                <a14:useLocalDpi xmlns:a14="http://schemas.microsoft.com/office/drawing/2010/main" val="0"/>
              </a:ext>
            </a:extLst>
          </a:blip>
          <a:srcRect l="49656"/>
          <a:stretch/>
        </p:blipFill>
        <p:spPr>
          <a:xfrm>
            <a:off x="6429613" y="3288"/>
            <a:ext cx="5762387" cy="767966"/>
          </a:xfrm>
          <a:prstGeom prst="rect">
            <a:avLst/>
          </a:prstGeom>
        </p:spPr>
      </p:pic>
      <p:sp>
        <p:nvSpPr>
          <p:cNvPr id="4" name="Title 1">
            <a:extLst>
              <a:ext uri="{FF2B5EF4-FFF2-40B4-BE49-F238E27FC236}">
                <a16:creationId xmlns:a16="http://schemas.microsoft.com/office/drawing/2014/main" id="{9BE058A8-8675-4B67-B5D9-33F204963990}"/>
              </a:ext>
            </a:extLst>
          </p:cNvPr>
          <p:cNvSpPr txBox="1">
            <a:spLocks/>
          </p:cNvSpPr>
          <p:nvPr/>
        </p:nvSpPr>
        <p:spPr>
          <a:xfrm>
            <a:off x="3681015" y="954028"/>
            <a:ext cx="8136553" cy="624251"/>
          </a:xfrm>
          <a:prstGeom prst="rect">
            <a:avLst/>
          </a:prstGeom>
        </p:spPr>
        <p:txBody>
          <a:bodyPr vert="horz" lIns="91440" tIns="45720" rIns="91440" bIns="45720" rtlCol="0" anchor="b">
            <a:no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r>
              <a:rPr lang="en-US" sz="4800" dirty="0">
                <a:solidFill>
                  <a:schemeClr val="bg1"/>
                </a:solidFill>
                <a:effectLst>
                  <a:outerShdw blurRad="38100" dist="38100" dir="2700000" algn="tl">
                    <a:srgbClr val="000000">
                      <a:alpha val="43137"/>
                    </a:srgbClr>
                  </a:outerShdw>
                </a:effectLst>
              </a:rPr>
              <a:t>About The </a:t>
            </a:r>
            <a:r>
              <a:rPr lang="en-US" sz="4800" b="1" dirty="0">
                <a:solidFill>
                  <a:srgbClr val="C43815"/>
                </a:solidFill>
                <a:effectLst>
                  <a:outerShdw blurRad="38100" dist="38100" dir="2700000" algn="tl">
                    <a:srgbClr val="000000">
                      <a:alpha val="43137"/>
                    </a:srgbClr>
                  </a:outerShdw>
                </a:effectLst>
              </a:rPr>
              <a:t>A</a:t>
            </a:r>
            <a:r>
              <a:rPr lang="en-US" sz="4800" dirty="0">
                <a:solidFill>
                  <a:schemeClr val="bg1"/>
                </a:solidFill>
                <a:effectLst>
                  <a:outerShdw blurRad="38100" dist="38100" dir="2700000" algn="tl">
                    <a:srgbClr val="000000">
                      <a:alpha val="43137"/>
                    </a:srgbClr>
                  </a:outerShdw>
                </a:effectLst>
              </a:rPr>
              <a:t>pp</a:t>
            </a:r>
          </a:p>
        </p:txBody>
      </p:sp>
      <p:sp>
        <p:nvSpPr>
          <p:cNvPr id="52" name="Subtitle 2">
            <a:extLst>
              <a:ext uri="{FF2B5EF4-FFF2-40B4-BE49-F238E27FC236}">
                <a16:creationId xmlns:a16="http://schemas.microsoft.com/office/drawing/2014/main" id="{94BAAF29-168A-47C1-87B8-7861BDF41334}"/>
              </a:ext>
            </a:extLst>
          </p:cNvPr>
          <p:cNvSpPr>
            <a:spLocks noGrp="1"/>
          </p:cNvSpPr>
          <p:nvPr>
            <p:ph type="subTitle" idx="1"/>
          </p:nvPr>
        </p:nvSpPr>
        <p:spPr>
          <a:xfrm>
            <a:off x="7989757" y="6520722"/>
            <a:ext cx="4160222" cy="304009"/>
          </a:xfrm>
        </p:spPr>
        <p:txBody>
          <a:bodyPr>
            <a:normAutofit fontScale="92500" lnSpcReduction="20000"/>
          </a:bodyPr>
          <a:lstStyle/>
          <a:p>
            <a:pPr algn="r"/>
            <a:r>
              <a:rPr lang="en-US" sz="1800" spc="300" dirty="0">
                <a:solidFill>
                  <a:schemeClr val="bg1">
                    <a:lumMod val="65000"/>
                    <a:lumOff val="35000"/>
                  </a:schemeClr>
                </a:solidFill>
                <a:effectLst>
                  <a:outerShdw blurRad="38100" dist="38100" dir="2700000" algn="tl">
                    <a:srgbClr val="000000">
                      <a:alpha val="43137"/>
                    </a:srgbClr>
                  </a:outerShdw>
                </a:effectLst>
              </a:rPr>
              <a:t>By Shenica r. Graham</a:t>
            </a:r>
          </a:p>
        </p:txBody>
      </p:sp>
      <p:sp>
        <p:nvSpPr>
          <p:cNvPr id="2" name="Subtitle 2">
            <a:extLst>
              <a:ext uri="{FF2B5EF4-FFF2-40B4-BE49-F238E27FC236}">
                <a16:creationId xmlns:a16="http://schemas.microsoft.com/office/drawing/2014/main" id="{DD23B3AD-B7D4-4885-AEE9-200D838702C0}"/>
              </a:ext>
            </a:extLst>
          </p:cNvPr>
          <p:cNvSpPr txBox="1">
            <a:spLocks/>
          </p:cNvSpPr>
          <p:nvPr/>
        </p:nvSpPr>
        <p:spPr>
          <a:xfrm>
            <a:off x="402241" y="1761053"/>
            <a:ext cx="11415327" cy="4295712"/>
          </a:xfrm>
          <a:prstGeom prst="rect">
            <a:avLst/>
          </a:prstGeom>
        </p:spPr>
        <p:txBody>
          <a:bodyPr vert="horz" lIns="91440" tIns="45720" rIns="91440" bIns="45720" rtlCol="0" anchor="t">
            <a:normAutofit lnSpcReduction="10000"/>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algn="just">
              <a:lnSpc>
                <a:spcPct val="120000"/>
              </a:lnSpc>
            </a:pPr>
            <a:r>
              <a:rPr lang="en-US" sz="2800" cap="none" dirty="0">
                <a:solidFill>
                  <a:schemeClr val="bg1"/>
                </a:solidFill>
                <a:effectLst>
                  <a:outerShdw blurRad="38100" dist="38100" dir="2700000" algn="tl">
                    <a:srgbClr val="000000">
                      <a:alpha val="43137"/>
                    </a:srgbClr>
                  </a:outerShdw>
                </a:effectLst>
              </a:rPr>
              <a:t>The Kickstarter Success Campaign Predictor (KS) App predicts the likelihood of success of your Kickstarter campaign based on campaign category, fundraising goal, description, and length in terms of how many days the campaign will run. The app returns a campaign prediction of either “success” or “failure.” This information can be used to help determine whether a campaign is viable or not, before investing time, money, and other resources. Our app is available to anyone, free of charge at </a:t>
            </a:r>
            <a:r>
              <a:rPr lang="en-US" sz="2800" cap="none" dirty="0">
                <a:solidFill>
                  <a:srgbClr val="C43815"/>
                </a:solidFill>
                <a:effectLst>
                  <a:outerShdw blurRad="38100" dist="38100" dir="2700000" algn="tl">
                    <a:srgbClr val="000000">
                      <a:alpha val="43137"/>
                    </a:srgbClr>
                  </a:outerShdw>
                </a:effectLst>
              </a:rPr>
              <a:t>https://kickstarter-success-1.vercel.app/</a:t>
            </a:r>
            <a:r>
              <a:rPr lang="en-US" sz="2800" cap="none" dirty="0">
                <a:solidFill>
                  <a:schemeClr val="bg1"/>
                </a:solidFill>
                <a:effectLst>
                  <a:outerShdw blurRad="38100" dist="38100" dir="2700000" algn="tl">
                    <a:srgbClr val="000000">
                      <a:alpha val="43137"/>
                    </a:srgbClr>
                  </a:outerShdw>
                </a:effectLst>
              </a:rPr>
              <a:t>.</a:t>
            </a:r>
            <a:r>
              <a:rPr lang="en-US" sz="2800" cap="none" dirty="0">
                <a:solidFill>
                  <a:srgbClr val="C43815"/>
                </a:solidFill>
                <a:effectLst>
                  <a:outerShdw blurRad="38100" dist="38100" dir="2700000" algn="tl">
                    <a:srgbClr val="000000">
                      <a:alpha val="43137"/>
                    </a:srgbClr>
                  </a:outerShdw>
                </a:effectLst>
              </a:rPr>
              <a:t> </a:t>
            </a:r>
            <a:endParaRPr lang="en-US" sz="2800" cap="none" dirty="0">
              <a:solidFill>
                <a:schemeClr val="bg1"/>
              </a:solidFill>
              <a:effectLst>
                <a:outerShdw blurRad="38100" dist="38100" dir="2700000" algn="tl">
                  <a:srgbClr val="000000">
                    <a:alpha val="43137"/>
                  </a:srgbClr>
                </a:outerShdw>
              </a:effectLst>
            </a:endParaRPr>
          </a:p>
        </p:txBody>
      </p:sp>
      <p:pic>
        <p:nvPicPr>
          <p:cNvPr id="6" name="Audio 5">
            <a:hlinkClick r:id="" action="ppaction://media"/>
            <a:extLst>
              <a:ext uri="{FF2B5EF4-FFF2-40B4-BE49-F238E27FC236}">
                <a16:creationId xmlns:a16="http://schemas.microsoft.com/office/drawing/2014/main" id="{A78D6624-534B-40A6-A641-0CBDB80DB4F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pic>
        <p:nvPicPr>
          <p:cNvPr id="7" name="Picture 6">
            <a:extLst>
              <a:ext uri="{FF2B5EF4-FFF2-40B4-BE49-F238E27FC236}">
                <a16:creationId xmlns:a16="http://schemas.microsoft.com/office/drawing/2014/main" id="{C955CE93-A4B2-4CBF-9104-9FC42F1E11F2}"/>
              </a:ext>
            </a:extLst>
          </p:cNvPr>
          <p:cNvPicPr>
            <a:picLocks noChangeAspect="1"/>
          </p:cNvPicPr>
          <p:nvPr/>
        </p:nvPicPr>
        <p:blipFill rotWithShape="1">
          <a:blip r:embed="rId6"/>
          <a:srcRect t="59820" b="-14810"/>
          <a:stretch/>
        </p:blipFill>
        <p:spPr>
          <a:xfrm>
            <a:off x="1169" y="442792"/>
            <a:ext cx="5761219" cy="422418"/>
          </a:xfrm>
          <a:prstGeom prst="rect">
            <a:avLst/>
          </a:prstGeom>
        </p:spPr>
      </p:pic>
    </p:spTree>
    <p:extLst>
      <p:ext uri="{BB962C8B-B14F-4D97-AF65-F5344CB8AC3E}">
        <p14:creationId xmlns:p14="http://schemas.microsoft.com/office/powerpoint/2010/main" val="2586692890"/>
      </p:ext>
    </p:extLst>
  </p:cSld>
  <p:clrMapOvr>
    <a:masterClrMapping/>
  </p:clrMapOvr>
  <mc:AlternateContent xmlns:mc="http://schemas.openxmlformats.org/markup-compatibility/2006" xmlns:p14="http://schemas.microsoft.com/office/powerpoint/2010/main">
    <mc:Choice Requires="p14">
      <p:transition spd="slow" p14:dur="2000" advTm="36766"/>
    </mc:Choice>
    <mc:Fallback xmlns="">
      <p:transition spd="slow" advTm="367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9FD83D83-0CDF-4D0D-B70B-E82036D6A239}"/>
              </a:ext>
            </a:extLst>
          </p:cNvPr>
          <p:cNvPicPr>
            <a:picLocks noChangeAspect="1"/>
          </p:cNvPicPr>
          <p:nvPr/>
        </p:nvPicPr>
        <p:blipFill rotWithShape="1">
          <a:blip r:embed="rId5">
            <a:extLst>
              <a:ext uri="{28A0092B-C50C-407E-A947-70E740481C1C}">
                <a14:useLocalDpi xmlns:a14="http://schemas.microsoft.com/office/drawing/2010/main" val="0"/>
              </a:ext>
            </a:extLst>
          </a:blip>
          <a:srcRect l="49656"/>
          <a:stretch/>
        </p:blipFill>
        <p:spPr>
          <a:xfrm flipV="1">
            <a:off x="1" y="6113973"/>
            <a:ext cx="12192000" cy="767966"/>
          </a:xfrm>
          <a:prstGeom prst="rect">
            <a:avLst/>
          </a:prstGeom>
        </p:spPr>
      </p:pic>
      <p:pic>
        <p:nvPicPr>
          <p:cNvPr id="16" name="Picture 15">
            <a:extLst>
              <a:ext uri="{FF2B5EF4-FFF2-40B4-BE49-F238E27FC236}">
                <a16:creationId xmlns:a16="http://schemas.microsoft.com/office/drawing/2014/main" id="{D8B21D7E-D44A-404B-8C30-C44D606C1AD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0" y="0"/>
            <a:ext cx="6993629" cy="767966"/>
          </a:xfrm>
          <a:prstGeom prst="rect">
            <a:avLst/>
          </a:prstGeom>
        </p:spPr>
      </p:pic>
      <p:pic>
        <p:nvPicPr>
          <p:cNvPr id="17" name="Picture 16">
            <a:extLst>
              <a:ext uri="{FF2B5EF4-FFF2-40B4-BE49-F238E27FC236}">
                <a16:creationId xmlns:a16="http://schemas.microsoft.com/office/drawing/2014/main" id="{F1B11599-7FB4-420B-A5CD-D80BEBAC3E86}"/>
              </a:ext>
            </a:extLst>
          </p:cNvPr>
          <p:cNvPicPr>
            <a:picLocks noChangeAspect="1"/>
          </p:cNvPicPr>
          <p:nvPr/>
        </p:nvPicPr>
        <p:blipFill rotWithShape="1">
          <a:blip r:embed="rId5">
            <a:extLst>
              <a:ext uri="{28A0092B-C50C-407E-A947-70E740481C1C}">
                <a14:useLocalDpi xmlns:a14="http://schemas.microsoft.com/office/drawing/2010/main" val="0"/>
              </a:ext>
            </a:extLst>
          </a:blip>
          <a:srcRect l="49656"/>
          <a:stretch/>
        </p:blipFill>
        <p:spPr>
          <a:xfrm>
            <a:off x="6429613" y="3288"/>
            <a:ext cx="5762387" cy="767966"/>
          </a:xfrm>
          <a:prstGeom prst="rect">
            <a:avLst/>
          </a:prstGeom>
        </p:spPr>
      </p:pic>
      <p:sp>
        <p:nvSpPr>
          <p:cNvPr id="4" name="Title 1">
            <a:extLst>
              <a:ext uri="{FF2B5EF4-FFF2-40B4-BE49-F238E27FC236}">
                <a16:creationId xmlns:a16="http://schemas.microsoft.com/office/drawing/2014/main" id="{9BE058A8-8675-4B67-B5D9-33F204963990}"/>
              </a:ext>
            </a:extLst>
          </p:cNvPr>
          <p:cNvSpPr txBox="1">
            <a:spLocks/>
          </p:cNvSpPr>
          <p:nvPr/>
        </p:nvSpPr>
        <p:spPr>
          <a:xfrm>
            <a:off x="2818151" y="954028"/>
            <a:ext cx="8999417" cy="624251"/>
          </a:xfrm>
          <a:prstGeom prst="rect">
            <a:avLst/>
          </a:prstGeom>
        </p:spPr>
        <p:txBody>
          <a:bodyPr vert="horz" lIns="91440" tIns="45720" rIns="91440" bIns="45720" rtlCol="0" anchor="b">
            <a:no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r>
              <a:rPr lang="en-US" sz="4800" dirty="0">
                <a:solidFill>
                  <a:schemeClr val="bg1"/>
                </a:solidFill>
                <a:effectLst>
                  <a:outerShdw blurRad="38100" dist="38100" dir="2700000" algn="tl">
                    <a:srgbClr val="000000">
                      <a:alpha val="43137"/>
                    </a:srgbClr>
                  </a:outerShdw>
                </a:effectLst>
              </a:rPr>
              <a:t>About the App: How It </a:t>
            </a:r>
            <a:r>
              <a:rPr lang="en-US" sz="4800" b="1" dirty="0">
                <a:solidFill>
                  <a:srgbClr val="C43815"/>
                </a:solidFill>
                <a:effectLst>
                  <a:outerShdw blurRad="38100" dist="38100" dir="2700000" algn="tl">
                    <a:srgbClr val="000000">
                      <a:alpha val="43137"/>
                    </a:srgbClr>
                  </a:outerShdw>
                </a:effectLst>
              </a:rPr>
              <a:t>W</a:t>
            </a:r>
            <a:r>
              <a:rPr lang="en-US" sz="4800" dirty="0">
                <a:solidFill>
                  <a:schemeClr val="bg1"/>
                </a:solidFill>
                <a:effectLst>
                  <a:outerShdw blurRad="38100" dist="38100" dir="2700000" algn="tl">
                    <a:srgbClr val="000000">
                      <a:alpha val="43137"/>
                    </a:srgbClr>
                  </a:outerShdw>
                </a:effectLst>
              </a:rPr>
              <a:t>orks</a:t>
            </a:r>
          </a:p>
        </p:txBody>
      </p:sp>
      <p:sp>
        <p:nvSpPr>
          <p:cNvPr id="52" name="Subtitle 2">
            <a:extLst>
              <a:ext uri="{FF2B5EF4-FFF2-40B4-BE49-F238E27FC236}">
                <a16:creationId xmlns:a16="http://schemas.microsoft.com/office/drawing/2014/main" id="{94BAAF29-168A-47C1-87B8-7861BDF41334}"/>
              </a:ext>
            </a:extLst>
          </p:cNvPr>
          <p:cNvSpPr>
            <a:spLocks noGrp="1"/>
          </p:cNvSpPr>
          <p:nvPr>
            <p:ph type="subTitle" idx="1"/>
          </p:nvPr>
        </p:nvSpPr>
        <p:spPr>
          <a:xfrm>
            <a:off x="7989757" y="6520722"/>
            <a:ext cx="4160222" cy="304009"/>
          </a:xfrm>
        </p:spPr>
        <p:txBody>
          <a:bodyPr>
            <a:normAutofit fontScale="92500" lnSpcReduction="20000"/>
          </a:bodyPr>
          <a:lstStyle/>
          <a:p>
            <a:pPr algn="r"/>
            <a:r>
              <a:rPr lang="en-US" sz="1800" spc="300" dirty="0">
                <a:solidFill>
                  <a:schemeClr val="bg1">
                    <a:lumMod val="65000"/>
                    <a:lumOff val="35000"/>
                  </a:schemeClr>
                </a:solidFill>
                <a:effectLst>
                  <a:outerShdw blurRad="38100" dist="38100" dir="2700000" algn="tl">
                    <a:srgbClr val="000000">
                      <a:alpha val="43137"/>
                    </a:srgbClr>
                  </a:outerShdw>
                </a:effectLst>
              </a:rPr>
              <a:t>By Shenica r. Graham</a:t>
            </a:r>
          </a:p>
        </p:txBody>
      </p:sp>
      <p:sp>
        <p:nvSpPr>
          <p:cNvPr id="2" name="Subtitle 2">
            <a:extLst>
              <a:ext uri="{FF2B5EF4-FFF2-40B4-BE49-F238E27FC236}">
                <a16:creationId xmlns:a16="http://schemas.microsoft.com/office/drawing/2014/main" id="{DD23B3AD-B7D4-4885-AEE9-200D838702C0}"/>
              </a:ext>
            </a:extLst>
          </p:cNvPr>
          <p:cNvSpPr txBox="1">
            <a:spLocks/>
          </p:cNvSpPr>
          <p:nvPr/>
        </p:nvSpPr>
        <p:spPr>
          <a:xfrm>
            <a:off x="3207896" y="1761053"/>
            <a:ext cx="8724274" cy="4142918"/>
          </a:xfrm>
          <a:prstGeom prst="rect">
            <a:avLst/>
          </a:prstGeom>
        </p:spPr>
        <p:txBody>
          <a:bodyPr vert="horz" lIns="91440" tIns="45720" rIns="91440" bIns="45720" rtlCol="0" anchor="t">
            <a:normAutofit fontScale="85000" lnSpcReduction="10000"/>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algn="just">
              <a:lnSpc>
                <a:spcPct val="120000"/>
              </a:lnSpc>
            </a:pPr>
            <a:r>
              <a:rPr lang="en-US" sz="2800" cap="none" dirty="0">
                <a:solidFill>
                  <a:schemeClr val="bg1"/>
                </a:solidFill>
                <a:effectLst>
                  <a:outerShdw blurRad="38100" dist="38100" dir="2700000" algn="tl">
                    <a:srgbClr val="000000">
                      <a:alpha val="43137"/>
                    </a:srgbClr>
                  </a:outerShdw>
                </a:effectLst>
              </a:rPr>
              <a:t>The user must first enter a campaign name, monetary goal, and length of campaign in number of days. Next, the user selects a campaign category and subcategory. Then, the user selects their country of residence. Finally, the user enters a campaign description before clicking the “Predict Success!” button. On this event, the app uses machine learning techniques to analyze past Kickstarter campaign data and compare it to the user’s submitted details. A prediction of either success or failure will be returned.</a:t>
            </a:r>
          </a:p>
        </p:txBody>
      </p:sp>
      <p:pic>
        <p:nvPicPr>
          <p:cNvPr id="5" name="Picture 4" descr="Graphical user interface, text&#10;&#10;Description automatically generated">
            <a:extLst>
              <a:ext uri="{FF2B5EF4-FFF2-40B4-BE49-F238E27FC236}">
                <a16:creationId xmlns:a16="http://schemas.microsoft.com/office/drawing/2014/main" id="{C24EA7F0-9AA2-4ED8-A1FC-59A11E51594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0546" y="861452"/>
            <a:ext cx="2857487" cy="5135095"/>
          </a:xfrm>
          <a:prstGeom prst="rect">
            <a:avLst/>
          </a:prstGeom>
        </p:spPr>
      </p:pic>
      <p:pic>
        <p:nvPicPr>
          <p:cNvPr id="8" name="Picture 7">
            <a:extLst>
              <a:ext uri="{FF2B5EF4-FFF2-40B4-BE49-F238E27FC236}">
                <a16:creationId xmlns:a16="http://schemas.microsoft.com/office/drawing/2014/main" id="{F51C0A1B-8804-4351-BD7C-BAF12E038652}"/>
              </a:ext>
            </a:extLst>
          </p:cNvPr>
          <p:cNvPicPr>
            <a:picLocks noChangeAspect="1"/>
          </p:cNvPicPr>
          <p:nvPr/>
        </p:nvPicPr>
        <p:blipFill rotWithShape="1">
          <a:blip r:embed="rId7"/>
          <a:srcRect t="59820" b="-14810"/>
          <a:stretch/>
        </p:blipFill>
        <p:spPr>
          <a:xfrm>
            <a:off x="1169" y="442792"/>
            <a:ext cx="5761219" cy="422418"/>
          </a:xfrm>
          <a:prstGeom prst="rect">
            <a:avLst/>
          </a:prstGeom>
        </p:spPr>
      </p:pic>
      <p:pic>
        <p:nvPicPr>
          <p:cNvPr id="3" name="Audio 2">
            <a:hlinkClick r:id="" action="ppaction://media"/>
            <a:extLst>
              <a:ext uri="{FF2B5EF4-FFF2-40B4-BE49-F238E27FC236}">
                <a16:creationId xmlns:a16="http://schemas.microsoft.com/office/drawing/2014/main" id="{7803BF87-9FD9-4C0E-9083-7D9CD83110C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462923846"/>
      </p:ext>
    </p:extLst>
  </p:cSld>
  <p:clrMapOvr>
    <a:masterClrMapping/>
  </p:clrMapOvr>
  <mc:AlternateContent xmlns:mc="http://schemas.openxmlformats.org/markup-compatibility/2006">
    <mc:Choice xmlns:p14="http://schemas.microsoft.com/office/powerpoint/2010/main" Requires="p14">
      <p:transition spd="slow" p14:dur="2000" advTm="36890"/>
    </mc:Choice>
    <mc:Fallback>
      <p:transition spd="slow" advTm="368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9FD83D83-0CDF-4D0D-B70B-E82036D6A239}"/>
              </a:ext>
            </a:extLst>
          </p:cNvPr>
          <p:cNvPicPr>
            <a:picLocks noChangeAspect="1"/>
          </p:cNvPicPr>
          <p:nvPr/>
        </p:nvPicPr>
        <p:blipFill rotWithShape="1">
          <a:blip r:embed="rId4">
            <a:extLst>
              <a:ext uri="{28A0092B-C50C-407E-A947-70E740481C1C}">
                <a14:useLocalDpi xmlns:a14="http://schemas.microsoft.com/office/drawing/2010/main" val="0"/>
              </a:ext>
            </a:extLst>
          </a:blip>
          <a:srcRect l="49656"/>
          <a:stretch/>
        </p:blipFill>
        <p:spPr>
          <a:xfrm flipV="1">
            <a:off x="1" y="6113973"/>
            <a:ext cx="12192000" cy="767966"/>
          </a:xfrm>
          <a:prstGeom prst="rect">
            <a:avLst/>
          </a:prstGeom>
        </p:spPr>
      </p:pic>
      <p:pic>
        <p:nvPicPr>
          <p:cNvPr id="16" name="Picture 15">
            <a:extLst>
              <a:ext uri="{FF2B5EF4-FFF2-40B4-BE49-F238E27FC236}">
                <a16:creationId xmlns:a16="http://schemas.microsoft.com/office/drawing/2014/main" id="{D8B21D7E-D44A-404B-8C30-C44D606C1AD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0" y="0"/>
            <a:ext cx="6993629" cy="767966"/>
          </a:xfrm>
          <a:prstGeom prst="rect">
            <a:avLst/>
          </a:prstGeom>
        </p:spPr>
      </p:pic>
      <p:pic>
        <p:nvPicPr>
          <p:cNvPr id="17" name="Picture 16">
            <a:extLst>
              <a:ext uri="{FF2B5EF4-FFF2-40B4-BE49-F238E27FC236}">
                <a16:creationId xmlns:a16="http://schemas.microsoft.com/office/drawing/2014/main" id="{F1B11599-7FB4-420B-A5CD-D80BEBAC3E86}"/>
              </a:ext>
            </a:extLst>
          </p:cNvPr>
          <p:cNvPicPr>
            <a:picLocks noChangeAspect="1"/>
          </p:cNvPicPr>
          <p:nvPr/>
        </p:nvPicPr>
        <p:blipFill rotWithShape="1">
          <a:blip r:embed="rId4">
            <a:extLst>
              <a:ext uri="{28A0092B-C50C-407E-A947-70E740481C1C}">
                <a14:useLocalDpi xmlns:a14="http://schemas.microsoft.com/office/drawing/2010/main" val="0"/>
              </a:ext>
            </a:extLst>
          </a:blip>
          <a:srcRect l="49656"/>
          <a:stretch/>
        </p:blipFill>
        <p:spPr>
          <a:xfrm>
            <a:off x="6429613" y="3288"/>
            <a:ext cx="5762387" cy="767966"/>
          </a:xfrm>
          <a:prstGeom prst="rect">
            <a:avLst/>
          </a:prstGeom>
        </p:spPr>
      </p:pic>
      <p:sp>
        <p:nvSpPr>
          <p:cNvPr id="4" name="Title 1">
            <a:extLst>
              <a:ext uri="{FF2B5EF4-FFF2-40B4-BE49-F238E27FC236}">
                <a16:creationId xmlns:a16="http://schemas.microsoft.com/office/drawing/2014/main" id="{9BE058A8-8675-4B67-B5D9-33F204963990}"/>
              </a:ext>
            </a:extLst>
          </p:cNvPr>
          <p:cNvSpPr txBox="1">
            <a:spLocks/>
          </p:cNvSpPr>
          <p:nvPr/>
        </p:nvSpPr>
        <p:spPr>
          <a:xfrm>
            <a:off x="3681015" y="954028"/>
            <a:ext cx="8136553" cy="624251"/>
          </a:xfrm>
          <a:prstGeom prst="rect">
            <a:avLst/>
          </a:prstGeom>
        </p:spPr>
        <p:txBody>
          <a:bodyPr vert="horz" lIns="91440" tIns="45720" rIns="91440" bIns="45720" rtlCol="0" anchor="b">
            <a:no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r>
              <a:rPr lang="en-US" sz="4800" dirty="0">
                <a:solidFill>
                  <a:schemeClr val="bg1"/>
                </a:solidFill>
                <a:effectLst>
                  <a:outerShdw blurRad="38100" dist="38100" dir="2700000" algn="tl">
                    <a:srgbClr val="000000">
                      <a:alpha val="43137"/>
                    </a:srgbClr>
                  </a:outerShdw>
                </a:effectLst>
              </a:rPr>
              <a:t>The </a:t>
            </a:r>
            <a:r>
              <a:rPr lang="en-US" sz="4800" b="1" dirty="0">
                <a:solidFill>
                  <a:srgbClr val="C43815"/>
                </a:solidFill>
                <a:effectLst>
                  <a:outerShdw blurRad="38100" dist="38100" dir="2700000" algn="tl">
                    <a:srgbClr val="000000">
                      <a:alpha val="43137"/>
                    </a:srgbClr>
                  </a:outerShdw>
                </a:effectLst>
              </a:rPr>
              <a:t>W</a:t>
            </a:r>
            <a:r>
              <a:rPr lang="en-US" sz="4800" dirty="0">
                <a:solidFill>
                  <a:schemeClr val="bg1"/>
                </a:solidFill>
                <a:effectLst>
                  <a:outerShdw blurRad="38100" dist="38100" dir="2700000" algn="tl">
                    <a:srgbClr val="000000">
                      <a:alpha val="43137"/>
                    </a:srgbClr>
                  </a:outerShdw>
                </a:effectLst>
              </a:rPr>
              <a:t>ebsite: HTML</a:t>
            </a:r>
          </a:p>
        </p:txBody>
      </p:sp>
      <p:sp>
        <p:nvSpPr>
          <p:cNvPr id="52" name="Subtitle 2">
            <a:extLst>
              <a:ext uri="{FF2B5EF4-FFF2-40B4-BE49-F238E27FC236}">
                <a16:creationId xmlns:a16="http://schemas.microsoft.com/office/drawing/2014/main" id="{94BAAF29-168A-47C1-87B8-7861BDF41334}"/>
              </a:ext>
            </a:extLst>
          </p:cNvPr>
          <p:cNvSpPr>
            <a:spLocks noGrp="1"/>
          </p:cNvSpPr>
          <p:nvPr>
            <p:ph type="subTitle" idx="1"/>
          </p:nvPr>
        </p:nvSpPr>
        <p:spPr>
          <a:xfrm>
            <a:off x="7989757" y="6520722"/>
            <a:ext cx="4160222" cy="304009"/>
          </a:xfrm>
        </p:spPr>
        <p:txBody>
          <a:bodyPr>
            <a:normAutofit fontScale="92500" lnSpcReduction="20000"/>
          </a:bodyPr>
          <a:lstStyle/>
          <a:p>
            <a:pPr algn="r"/>
            <a:r>
              <a:rPr lang="en-US" sz="1800" spc="300" dirty="0">
                <a:solidFill>
                  <a:schemeClr val="bg1">
                    <a:lumMod val="65000"/>
                    <a:lumOff val="35000"/>
                  </a:schemeClr>
                </a:solidFill>
                <a:effectLst>
                  <a:outerShdw blurRad="38100" dist="38100" dir="2700000" algn="tl">
                    <a:srgbClr val="000000">
                      <a:alpha val="43137"/>
                    </a:srgbClr>
                  </a:outerShdw>
                </a:effectLst>
              </a:rPr>
              <a:t>By Shenica r. Graham</a:t>
            </a:r>
          </a:p>
        </p:txBody>
      </p:sp>
      <p:sp>
        <p:nvSpPr>
          <p:cNvPr id="2" name="Subtitle 2">
            <a:extLst>
              <a:ext uri="{FF2B5EF4-FFF2-40B4-BE49-F238E27FC236}">
                <a16:creationId xmlns:a16="http://schemas.microsoft.com/office/drawing/2014/main" id="{DD23B3AD-B7D4-4885-AEE9-200D838702C0}"/>
              </a:ext>
            </a:extLst>
          </p:cNvPr>
          <p:cNvSpPr txBox="1">
            <a:spLocks/>
          </p:cNvSpPr>
          <p:nvPr/>
        </p:nvSpPr>
        <p:spPr>
          <a:xfrm>
            <a:off x="3777521" y="1761053"/>
            <a:ext cx="8040047" cy="4142918"/>
          </a:xfrm>
          <a:prstGeom prst="rect">
            <a:avLst/>
          </a:prstGeom>
        </p:spPr>
        <p:txBody>
          <a:bodyPr vert="horz" lIns="91440" tIns="45720" rIns="91440" bIns="45720" rtlCol="0" anchor="t">
            <a:normAutofit fontScale="85000" lnSpcReduction="10000"/>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a:lnSpc>
                <a:spcPct val="120000"/>
              </a:lnSpc>
            </a:pPr>
            <a:r>
              <a:rPr lang="en-US" sz="2800" cap="none" dirty="0">
                <a:solidFill>
                  <a:schemeClr val="bg1"/>
                </a:solidFill>
                <a:effectLst>
                  <a:outerShdw blurRad="38100" dist="38100" dir="2700000" algn="tl">
                    <a:srgbClr val="000000">
                      <a:alpha val="43137"/>
                    </a:srgbClr>
                  </a:outerShdw>
                </a:effectLst>
              </a:rPr>
              <a:t>Now, let’s look at the website:</a:t>
            </a:r>
          </a:p>
          <a:p>
            <a:pPr marL="457200" indent="-457200">
              <a:lnSpc>
                <a:spcPct val="120000"/>
              </a:lnSpc>
              <a:buClr>
                <a:srgbClr val="C43815"/>
              </a:buClr>
              <a:buFont typeface="Wingdings" panose="05000000000000000000" pitchFamily="2" charset="2"/>
              <a:buChar char="ü"/>
            </a:pPr>
            <a:r>
              <a:rPr lang="en-US" sz="2800" cap="none" dirty="0">
                <a:solidFill>
                  <a:schemeClr val="bg1"/>
                </a:solidFill>
                <a:effectLst>
                  <a:outerShdw blurRad="38100" dist="38100" dir="2700000" algn="tl">
                    <a:srgbClr val="000000">
                      <a:alpha val="43137"/>
                    </a:srgbClr>
                  </a:outerShdw>
                </a:effectLst>
              </a:rPr>
              <a:t>Deployed to Netlify</a:t>
            </a:r>
          </a:p>
          <a:p>
            <a:pPr marL="457200" indent="-457200">
              <a:lnSpc>
                <a:spcPct val="120000"/>
              </a:lnSpc>
              <a:buClr>
                <a:srgbClr val="C43815"/>
              </a:buClr>
              <a:buFont typeface="Wingdings" panose="05000000000000000000" pitchFamily="2" charset="2"/>
              <a:buChar char="ü"/>
            </a:pPr>
            <a:r>
              <a:rPr lang="en-US" sz="2800" cap="none" dirty="0">
                <a:solidFill>
                  <a:schemeClr val="bg1"/>
                </a:solidFill>
                <a:effectLst>
                  <a:outerShdw blurRad="38100" dist="38100" dir="2700000" algn="tl">
                    <a:srgbClr val="000000">
                      <a:alpha val="43137"/>
                    </a:srgbClr>
                  </a:outerShdw>
                </a:effectLst>
              </a:rPr>
              <a:t>Laid out using semantic tags</a:t>
            </a:r>
          </a:p>
          <a:p>
            <a:pPr marL="457200" indent="-457200">
              <a:lnSpc>
                <a:spcPct val="120000"/>
              </a:lnSpc>
              <a:buClr>
                <a:srgbClr val="C43815"/>
              </a:buClr>
              <a:buFont typeface="Wingdings" panose="05000000000000000000" pitchFamily="2" charset="2"/>
              <a:buChar char="ü"/>
            </a:pPr>
            <a:r>
              <a:rPr lang="en-US" sz="2800" cap="none" dirty="0">
                <a:solidFill>
                  <a:schemeClr val="bg1"/>
                </a:solidFill>
                <a:effectLst>
                  <a:outerShdw blurRad="38100" dist="38100" dir="2700000" algn="tl">
                    <a:srgbClr val="000000">
                      <a:alpha val="43137"/>
                    </a:srgbClr>
                  </a:outerShdw>
                </a:effectLst>
              </a:rPr>
              <a:t>Indented and commented</a:t>
            </a:r>
          </a:p>
          <a:p>
            <a:pPr marL="457200" indent="-457200">
              <a:lnSpc>
                <a:spcPct val="120000"/>
              </a:lnSpc>
              <a:buClr>
                <a:srgbClr val="C43815"/>
              </a:buClr>
              <a:buFont typeface="Wingdings" panose="05000000000000000000" pitchFamily="2" charset="2"/>
              <a:buChar char="ü"/>
            </a:pPr>
            <a:r>
              <a:rPr lang="en-US" sz="2800" cap="none" dirty="0">
                <a:solidFill>
                  <a:schemeClr val="bg1"/>
                </a:solidFill>
                <a:effectLst>
                  <a:outerShdw blurRad="38100" dist="38100" dir="2700000" algn="tl">
                    <a:srgbClr val="000000">
                      <a:alpha val="43137"/>
                    </a:srgbClr>
                  </a:outerShdw>
                </a:effectLst>
              </a:rPr>
              <a:t>Matches wireframes</a:t>
            </a:r>
          </a:p>
          <a:p>
            <a:pPr marL="457200" indent="-457200">
              <a:lnSpc>
                <a:spcPct val="120000"/>
              </a:lnSpc>
              <a:buClr>
                <a:srgbClr val="C43815"/>
              </a:buClr>
              <a:buFont typeface="Wingdings" panose="05000000000000000000" pitchFamily="2" charset="2"/>
              <a:buChar char="ü"/>
            </a:pPr>
            <a:r>
              <a:rPr lang="en-US" sz="2800" cap="none" dirty="0">
                <a:solidFill>
                  <a:schemeClr val="bg1"/>
                </a:solidFill>
                <a:effectLst>
                  <a:outerShdw blurRad="38100" dist="38100" dir="2700000" algn="tl">
                    <a:srgbClr val="000000">
                      <a:alpha val="43137"/>
                    </a:srgbClr>
                  </a:outerShdw>
                </a:effectLst>
              </a:rPr>
              <a:t>Contains robust content and project descriptions</a:t>
            </a:r>
          </a:p>
          <a:p>
            <a:pPr marL="457200" indent="-457200">
              <a:lnSpc>
                <a:spcPct val="120000"/>
              </a:lnSpc>
              <a:buClr>
                <a:srgbClr val="C43815"/>
              </a:buClr>
              <a:buFont typeface="Wingdings" panose="05000000000000000000" pitchFamily="2" charset="2"/>
              <a:buChar char="ü"/>
            </a:pPr>
            <a:r>
              <a:rPr lang="en-US" sz="2800" cap="none" dirty="0">
                <a:solidFill>
                  <a:schemeClr val="bg1"/>
                </a:solidFill>
                <a:effectLst>
                  <a:outerShdw blurRad="38100" dist="38100" dir="2700000" algn="tl">
                    <a:srgbClr val="000000">
                      <a:alpha val="43137"/>
                    </a:srgbClr>
                  </a:outerShdw>
                </a:effectLst>
              </a:rPr>
              <a:t>Has a call to action on the home page (Login) that links to the project app.</a:t>
            </a:r>
          </a:p>
        </p:txBody>
      </p:sp>
      <p:pic>
        <p:nvPicPr>
          <p:cNvPr id="6" name="Picture 5" descr="Diagram&#10;&#10;Description automatically generated">
            <a:extLst>
              <a:ext uri="{FF2B5EF4-FFF2-40B4-BE49-F238E27FC236}">
                <a16:creationId xmlns:a16="http://schemas.microsoft.com/office/drawing/2014/main" id="{9AC27DFD-9A88-4A0E-AF2F-0D6EE320633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4531" y="1005977"/>
            <a:ext cx="3411513" cy="4907843"/>
          </a:xfrm>
          <a:prstGeom prst="rect">
            <a:avLst/>
          </a:prstGeom>
        </p:spPr>
      </p:pic>
      <p:pic>
        <p:nvPicPr>
          <p:cNvPr id="11" name="Picture 10">
            <a:extLst>
              <a:ext uri="{FF2B5EF4-FFF2-40B4-BE49-F238E27FC236}">
                <a16:creationId xmlns:a16="http://schemas.microsoft.com/office/drawing/2014/main" id="{EE883740-62CD-4697-AFA3-073532AAEF7A}"/>
              </a:ext>
            </a:extLst>
          </p:cNvPr>
          <p:cNvPicPr>
            <a:picLocks noChangeAspect="1"/>
          </p:cNvPicPr>
          <p:nvPr/>
        </p:nvPicPr>
        <p:blipFill rotWithShape="1">
          <a:blip r:embed="rId6"/>
          <a:srcRect t="59820" b="-14810"/>
          <a:stretch/>
        </p:blipFill>
        <p:spPr>
          <a:xfrm>
            <a:off x="1169" y="442792"/>
            <a:ext cx="5761219" cy="422418"/>
          </a:xfrm>
          <a:prstGeom prst="rect">
            <a:avLst/>
          </a:prstGeom>
        </p:spPr>
      </p:pic>
      <p:pic>
        <p:nvPicPr>
          <p:cNvPr id="3" name="Audio 2">
            <a:hlinkClick r:id="" action="ppaction://media"/>
            <a:extLst>
              <a:ext uri="{FF2B5EF4-FFF2-40B4-BE49-F238E27FC236}">
                <a16:creationId xmlns:a16="http://schemas.microsoft.com/office/drawing/2014/main" id="{5253969A-72C6-4E6B-A10B-4025F94893D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95347393"/>
      </p:ext>
    </p:extLst>
  </p:cSld>
  <p:clrMapOvr>
    <a:masterClrMapping/>
  </p:clrMapOvr>
  <mc:AlternateContent xmlns:mc="http://schemas.openxmlformats.org/markup-compatibility/2006">
    <mc:Choice xmlns:p14="http://schemas.microsoft.com/office/powerpoint/2010/main" Requires="p14">
      <p:transition spd="slow" p14:dur="2000" advTm="20281"/>
    </mc:Choice>
    <mc:Fallback>
      <p:transition spd="slow" advTm="202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9FD83D83-0CDF-4D0D-B70B-E82036D6A239}"/>
              </a:ext>
            </a:extLst>
          </p:cNvPr>
          <p:cNvPicPr>
            <a:picLocks noChangeAspect="1"/>
          </p:cNvPicPr>
          <p:nvPr/>
        </p:nvPicPr>
        <p:blipFill rotWithShape="1">
          <a:blip r:embed="rId4">
            <a:extLst>
              <a:ext uri="{28A0092B-C50C-407E-A947-70E740481C1C}">
                <a14:useLocalDpi xmlns:a14="http://schemas.microsoft.com/office/drawing/2010/main" val="0"/>
              </a:ext>
            </a:extLst>
          </a:blip>
          <a:srcRect l="49656"/>
          <a:stretch/>
        </p:blipFill>
        <p:spPr>
          <a:xfrm flipV="1">
            <a:off x="1" y="6113973"/>
            <a:ext cx="12192000" cy="767966"/>
          </a:xfrm>
          <a:prstGeom prst="rect">
            <a:avLst/>
          </a:prstGeom>
        </p:spPr>
      </p:pic>
      <p:pic>
        <p:nvPicPr>
          <p:cNvPr id="16" name="Picture 15">
            <a:extLst>
              <a:ext uri="{FF2B5EF4-FFF2-40B4-BE49-F238E27FC236}">
                <a16:creationId xmlns:a16="http://schemas.microsoft.com/office/drawing/2014/main" id="{D8B21D7E-D44A-404B-8C30-C44D606C1AD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0" y="0"/>
            <a:ext cx="6993629" cy="767966"/>
          </a:xfrm>
          <a:prstGeom prst="rect">
            <a:avLst/>
          </a:prstGeom>
        </p:spPr>
      </p:pic>
      <p:pic>
        <p:nvPicPr>
          <p:cNvPr id="17" name="Picture 16">
            <a:extLst>
              <a:ext uri="{FF2B5EF4-FFF2-40B4-BE49-F238E27FC236}">
                <a16:creationId xmlns:a16="http://schemas.microsoft.com/office/drawing/2014/main" id="{F1B11599-7FB4-420B-A5CD-D80BEBAC3E86}"/>
              </a:ext>
            </a:extLst>
          </p:cNvPr>
          <p:cNvPicPr>
            <a:picLocks noChangeAspect="1"/>
          </p:cNvPicPr>
          <p:nvPr/>
        </p:nvPicPr>
        <p:blipFill rotWithShape="1">
          <a:blip r:embed="rId4">
            <a:extLst>
              <a:ext uri="{28A0092B-C50C-407E-A947-70E740481C1C}">
                <a14:useLocalDpi xmlns:a14="http://schemas.microsoft.com/office/drawing/2010/main" val="0"/>
              </a:ext>
            </a:extLst>
          </a:blip>
          <a:srcRect l="49656"/>
          <a:stretch/>
        </p:blipFill>
        <p:spPr>
          <a:xfrm>
            <a:off x="6429613" y="3288"/>
            <a:ext cx="5762387" cy="767966"/>
          </a:xfrm>
          <a:prstGeom prst="rect">
            <a:avLst/>
          </a:prstGeom>
        </p:spPr>
      </p:pic>
      <p:sp>
        <p:nvSpPr>
          <p:cNvPr id="4" name="Title 1">
            <a:extLst>
              <a:ext uri="{FF2B5EF4-FFF2-40B4-BE49-F238E27FC236}">
                <a16:creationId xmlns:a16="http://schemas.microsoft.com/office/drawing/2014/main" id="{9BE058A8-8675-4B67-B5D9-33F204963990}"/>
              </a:ext>
            </a:extLst>
          </p:cNvPr>
          <p:cNvSpPr txBox="1">
            <a:spLocks/>
          </p:cNvSpPr>
          <p:nvPr/>
        </p:nvSpPr>
        <p:spPr>
          <a:xfrm>
            <a:off x="3681015" y="954028"/>
            <a:ext cx="8136553" cy="624251"/>
          </a:xfrm>
          <a:prstGeom prst="rect">
            <a:avLst/>
          </a:prstGeom>
        </p:spPr>
        <p:txBody>
          <a:bodyPr vert="horz" lIns="91440" tIns="45720" rIns="91440" bIns="45720" rtlCol="0" anchor="b">
            <a:no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r>
              <a:rPr lang="en-US" sz="4800" dirty="0">
                <a:solidFill>
                  <a:schemeClr val="bg1"/>
                </a:solidFill>
                <a:effectLst>
                  <a:outerShdw blurRad="38100" dist="38100" dir="2700000" algn="tl">
                    <a:srgbClr val="000000">
                      <a:alpha val="43137"/>
                    </a:srgbClr>
                  </a:outerShdw>
                </a:effectLst>
              </a:rPr>
              <a:t>The </a:t>
            </a:r>
            <a:r>
              <a:rPr lang="en-US" sz="4800" b="1" dirty="0">
                <a:solidFill>
                  <a:srgbClr val="C43815"/>
                </a:solidFill>
                <a:effectLst>
                  <a:outerShdw blurRad="38100" dist="38100" dir="2700000" algn="tl">
                    <a:srgbClr val="000000">
                      <a:alpha val="43137"/>
                    </a:srgbClr>
                  </a:outerShdw>
                </a:effectLst>
              </a:rPr>
              <a:t>W</a:t>
            </a:r>
            <a:r>
              <a:rPr lang="en-US" sz="4800" dirty="0">
                <a:solidFill>
                  <a:schemeClr val="bg1"/>
                </a:solidFill>
                <a:effectLst>
                  <a:outerShdw blurRad="38100" dist="38100" dir="2700000" algn="tl">
                    <a:srgbClr val="000000">
                      <a:alpha val="43137"/>
                    </a:srgbClr>
                  </a:outerShdw>
                </a:effectLst>
              </a:rPr>
              <a:t>ebsite: CSS</a:t>
            </a:r>
          </a:p>
        </p:txBody>
      </p:sp>
      <p:sp>
        <p:nvSpPr>
          <p:cNvPr id="52" name="Subtitle 2">
            <a:extLst>
              <a:ext uri="{FF2B5EF4-FFF2-40B4-BE49-F238E27FC236}">
                <a16:creationId xmlns:a16="http://schemas.microsoft.com/office/drawing/2014/main" id="{94BAAF29-168A-47C1-87B8-7861BDF41334}"/>
              </a:ext>
            </a:extLst>
          </p:cNvPr>
          <p:cNvSpPr>
            <a:spLocks noGrp="1"/>
          </p:cNvSpPr>
          <p:nvPr>
            <p:ph type="subTitle" idx="1"/>
          </p:nvPr>
        </p:nvSpPr>
        <p:spPr>
          <a:xfrm>
            <a:off x="7989757" y="6520722"/>
            <a:ext cx="4160222" cy="304009"/>
          </a:xfrm>
        </p:spPr>
        <p:txBody>
          <a:bodyPr>
            <a:normAutofit fontScale="92500" lnSpcReduction="20000"/>
          </a:bodyPr>
          <a:lstStyle/>
          <a:p>
            <a:pPr algn="r"/>
            <a:r>
              <a:rPr lang="en-US" sz="1800" spc="300" dirty="0">
                <a:solidFill>
                  <a:schemeClr val="bg1">
                    <a:lumMod val="65000"/>
                    <a:lumOff val="35000"/>
                  </a:schemeClr>
                </a:solidFill>
                <a:effectLst>
                  <a:outerShdw blurRad="38100" dist="38100" dir="2700000" algn="tl">
                    <a:srgbClr val="000000">
                      <a:alpha val="43137"/>
                    </a:srgbClr>
                  </a:outerShdw>
                </a:effectLst>
              </a:rPr>
              <a:t>By Shenica r. Graham</a:t>
            </a:r>
          </a:p>
        </p:txBody>
      </p:sp>
      <p:sp>
        <p:nvSpPr>
          <p:cNvPr id="2" name="Subtitle 2">
            <a:extLst>
              <a:ext uri="{FF2B5EF4-FFF2-40B4-BE49-F238E27FC236}">
                <a16:creationId xmlns:a16="http://schemas.microsoft.com/office/drawing/2014/main" id="{DD23B3AD-B7D4-4885-AEE9-200D838702C0}"/>
              </a:ext>
            </a:extLst>
          </p:cNvPr>
          <p:cNvSpPr txBox="1">
            <a:spLocks/>
          </p:cNvSpPr>
          <p:nvPr/>
        </p:nvSpPr>
        <p:spPr>
          <a:xfrm>
            <a:off x="3777521" y="1761053"/>
            <a:ext cx="8040047" cy="4142918"/>
          </a:xfrm>
          <a:prstGeom prst="rect">
            <a:avLst/>
          </a:prstGeom>
        </p:spPr>
        <p:txBody>
          <a:bodyPr vert="horz" lIns="91440" tIns="45720" rIns="91440" bIns="45720" rtlCol="0" anchor="t">
            <a:normAutofit fontScale="85000" lnSpcReduction="10000"/>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pPr marL="457200" indent="-457200">
              <a:lnSpc>
                <a:spcPct val="120000"/>
              </a:lnSpc>
              <a:buClr>
                <a:srgbClr val="C43815"/>
              </a:buClr>
              <a:buFont typeface="Wingdings" panose="05000000000000000000" pitchFamily="2" charset="2"/>
              <a:buChar char="ü"/>
            </a:pPr>
            <a:r>
              <a:rPr lang="en-US" sz="2800" cap="none" dirty="0">
                <a:solidFill>
                  <a:schemeClr val="bg1"/>
                </a:solidFill>
                <a:effectLst>
                  <a:outerShdw blurRad="38100" dist="38100" dir="2700000" algn="tl">
                    <a:srgbClr val="000000">
                      <a:alpha val="43137"/>
                    </a:srgbClr>
                  </a:outerShdw>
                </a:effectLst>
              </a:rPr>
              <a:t>CSS is clean, in an external stylesheet</a:t>
            </a:r>
          </a:p>
          <a:p>
            <a:pPr marL="457200" indent="-457200">
              <a:lnSpc>
                <a:spcPct val="120000"/>
              </a:lnSpc>
              <a:buClr>
                <a:srgbClr val="C43815"/>
              </a:buClr>
              <a:buFont typeface="Wingdings" panose="05000000000000000000" pitchFamily="2" charset="2"/>
              <a:buChar char="ü"/>
            </a:pPr>
            <a:r>
              <a:rPr lang="en-US" sz="2800" cap="none" dirty="0">
                <a:solidFill>
                  <a:schemeClr val="bg1"/>
                </a:solidFill>
                <a:effectLst>
                  <a:outerShdw blurRad="38100" dist="38100" dir="2700000" algn="tl">
                    <a:srgbClr val="000000">
                      <a:alpha val="43137"/>
                    </a:srgbClr>
                  </a:outerShdw>
                </a:effectLst>
              </a:rPr>
              <a:t>Matches design files</a:t>
            </a:r>
          </a:p>
          <a:p>
            <a:pPr marL="457200" indent="-457200">
              <a:lnSpc>
                <a:spcPct val="120000"/>
              </a:lnSpc>
              <a:buClr>
                <a:srgbClr val="C43815"/>
              </a:buClr>
              <a:buFont typeface="Wingdings" panose="05000000000000000000" pitchFamily="2" charset="2"/>
              <a:buChar char="ü"/>
            </a:pPr>
            <a:r>
              <a:rPr lang="en-US" sz="2800" cap="none" dirty="0">
                <a:solidFill>
                  <a:schemeClr val="bg1"/>
                </a:solidFill>
                <a:effectLst>
                  <a:outerShdw blurRad="38100" dist="38100" dir="2700000" algn="tl">
                    <a:srgbClr val="000000">
                      <a:alpha val="43137"/>
                    </a:srgbClr>
                  </a:outerShdw>
                </a:effectLst>
              </a:rPr>
              <a:t>Uses flexbox to achieve the layout</a:t>
            </a:r>
          </a:p>
          <a:p>
            <a:pPr marL="457200" indent="-457200">
              <a:lnSpc>
                <a:spcPct val="120000"/>
              </a:lnSpc>
              <a:buClr>
                <a:srgbClr val="C43815"/>
              </a:buClr>
              <a:buFont typeface="Wingdings" panose="05000000000000000000" pitchFamily="2" charset="2"/>
              <a:buChar char="ü"/>
            </a:pPr>
            <a:r>
              <a:rPr lang="en-US" sz="2800" cap="none" dirty="0">
                <a:solidFill>
                  <a:schemeClr val="bg1"/>
                </a:solidFill>
                <a:effectLst>
                  <a:outerShdw blurRad="38100" dist="38100" dir="2700000" algn="tl">
                    <a:srgbClr val="000000">
                      <a:alpha val="43137"/>
                    </a:srgbClr>
                  </a:outerShdw>
                </a:effectLst>
              </a:rPr>
              <a:t>A CSS reset is implemented before custom styles</a:t>
            </a:r>
          </a:p>
          <a:p>
            <a:pPr marL="457200" indent="-457200">
              <a:lnSpc>
                <a:spcPct val="120000"/>
              </a:lnSpc>
              <a:buClr>
                <a:srgbClr val="C43815"/>
              </a:buClr>
              <a:buFont typeface="Wingdings" panose="05000000000000000000" pitchFamily="2" charset="2"/>
              <a:buChar char="ü"/>
            </a:pPr>
            <a:r>
              <a:rPr lang="en-US" sz="2800" cap="none" dirty="0">
                <a:solidFill>
                  <a:schemeClr val="bg1"/>
                </a:solidFill>
                <a:effectLst>
                  <a:outerShdw blurRad="38100" dist="38100" dir="2700000" algn="tl">
                    <a:srgbClr val="000000">
                      <a:alpha val="43137"/>
                    </a:srgbClr>
                  </a:outerShdw>
                </a:effectLst>
              </a:rPr>
              <a:t>Scalable units are used throughout for images and large containers</a:t>
            </a:r>
          </a:p>
          <a:p>
            <a:pPr marL="457200" indent="-457200">
              <a:lnSpc>
                <a:spcPct val="120000"/>
              </a:lnSpc>
              <a:buClr>
                <a:srgbClr val="C43815"/>
              </a:buClr>
              <a:buFont typeface="Wingdings" panose="05000000000000000000" pitchFamily="2" charset="2"/>
              <a:buChar char="ü"/>
            </a:pPr>
            <a:r>
              <a:rPr lang="en-US" sz="2800" cap="none" dirty="0">
                <a:solidFill>
                  <a:schemeClr val="bg1"/>
                </a:solidFill>
                <a:effectLst>
                  <a:outerShdw blurRad="38100" dist="38100" dir="2700000" algn="tl">
                    <a:srgbClr val="000000">
                      <a:alpha val="43137"/>
                    </a:srgbClr>
                  </a:outerShdw>
                </a:effectLst>
              </a:rPr>
              <a:t>Comments make it easier to read</a:t>
            </a:r>
          </a:p>
          <a:p>
            <a:pPr marL="457200" indent="-457200">
              <a:lnSpc>
                <a:spcPct val="120000"/>
              </a:lnSpc>
              <a:buClr>
                <a:srgbClr val="C43815"/>
              </a:buClr>
              <a:buFont typeface="Wingdings" panose="05000000000000000000" pitchFamily="2" charset="2"/>
              <a:buChar char="ü"/>
            </a:pPr>
            <a:r>
              <a:rPr lang="en-US" sz="2800" cap="none" dirty="0">
                <a:solidFill>
                  <a:schemeClr val="bg1"/>
                </a:solidFill>
                <a:effectLst>
                  <a:outerShdw blurRad="38100" dist="38100" dir="2700000" algn="tl">
                    <a:srgbClr val="000000">
                      <a:alpha val="43137"/>
                    </a:srgbClr>
                  </a:outerShdw>
                </a:effectLst>
              </a:rPr>
              <a:t>Helper classes avoid repeating styles</a:t>
            </a:r>
          </a:p>
        </p:txBody>
      </p:sp>
      <p:pic>
        <p:nvPicPr>
          <p:cNvPr id="6" name="Picture 5" descr="Graphical user interface, website&#10;&#10;Description automatically generated">
            <a:extLst>
              <a:ext uri="{FF2B5EF4-FFF2-40B4-BE49-F238E27FC236}">
                <a16:creationId xmlns:a16="http://schemas.microsoft.com/office/drawing/2014/main" id="{2A38C8BF-B1C1-4023-84CD-8CC5EFE3ED8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6814" y="1129000"/>
            <a:ext cx="3200000" cy="4600000"/>
          </a:xfrm>
          <a:prstGeom prst="rect">
            <a:avLst/>
          </a:prstGeom>
        </p:spPr>
      </p:pic>
      <p:pic>
        <p:nvPicPr>
          <p:cNvPr id="8" name="Picture 7">
            <a:extLst>
              <a:ext uri="{FF2B5EF4-FFF2-40B4-BE49-F238E27FC236}">
                <a16:creationId xmlns:a16="http://schemas.microsoft.com/office/drawing/2014/main" id="{2B21778F-E346-4F18-B3C5-05C6DBC9AC9D}"/>
              </a:ext>
            </a:extLst>
          </p:cNvPr>
          <p:cNvPicPr>
            <a:picLocks noChangeAspect="1"/>
          </p:cNvPicPr>
          <p:nvPr/>
        </p:nvPicPr>
        <p:blipFill rotWithShape="1">
          <a:blip r:embed="rId6"/>
          <a:srcRect t="59820" b="-14810"/>
          <a:stretch/>
        </p:blipFill>
        <p:spPr>
          <a:xfrm>
            <a:off x="1169" y="442792"/>
            <a:ext cx="5761219" cy="422418"/>
          </a:xfrm>
          <a:prstGeom prst="rect">
            <a:avLst/>
          </a:prstGeom>
        </p:spPr>
      </p:pic>
      <p:pic>
        <p:nvPicPr>
          <p:cNvPr id="5" name="Audio 4">
            <a:hlinkClick r:id="" action="ppaction://media"/>
            <a:extLst>
              <a:ext uri="{FF2B5EF4-FFF2-40B4-BE49-F238E27FC236}">
                <a16:creationId xmlns:a16="http://schemas.microsoft.com/office/drawing/2014/main" id="{6296AED1-F550-4349-8A79-30B8C362B36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18819226"/>
      </p:ext>
    </p:extLst>
  </p:cSld>
  <p:clrMapOvr>
    <a:masterClrMapping/>
  </p:clrMapOvr>
  <mc:AlternateContent xmlns:mc="http://schemas.openxmlformats.org/markup-compatibility/2006">
    <mc:Choice xmlns:p14="http://schemas.microsoft.com/office/powerpoint/2010/main" Requires="p14">
      <p:transition spd="slow" p14:dur="2000" advTm="23797"/>
    </mc:Choice>
    <mc:Fallback>
      <p:transition spd="slow" advTm="237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5A2F9111-B2DB-470C-BA56-608F9B6588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TM03457485[[fn=Mesh]]</Template>
  <TotalTime>1429</TotalTime>
  <Words>1156</Words>
  <Application>Microsoft Office PowerPoint</Application>
  <PresentationFormat>Widescreen</PresentationFormat>
  <Paragraphs>80</Paragraphs>
  <Slides>13</Slides>
  <Notes>1</Notes>
  <HiddenSlides>0</HiddenSlides>
  <MMClips>12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Century Gothic</vt:lpstr>
      <vt:lpstr>Wingdings</vt:lpstr>
      <vt:lpstr>Wingdings 3</vt:lpstr>
      <vt:lpstr>Ion</vt:lpstr>
      <vt:lpstr>K ickstarter Success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Kickstarter Success</dc:title>
  <dc:creator>Shenica</dc:creator>
  <cp:lastModifiedBy>Shenica</cp:lastModifiedBy>
  <cp:revision>143</cp:revision>
  <dcterms:created xsi:type="dcterms:W3CDTF">2020-10-24T15:34:13Z</dcterms:created>
  <dcterms:modified xsi:type="dcterms:W3CDTF">2020-10-26T00:48:24Z</dcterms:modified>
</cp:coreProperties>
</file>

<file path=docProps/thumbnail.jpeg>
</file>